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1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2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1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0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6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3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1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4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8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6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B03896F-842D-4C1D-9842-5D26DD58B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be-BY" sz="5600" b="1"/>
              <a:t>Жыццё і творчасць Якуба Коласа</a:t>
            </a:r>
            <a:endParaRPr lang="pl-PL" sz="5600" b="1"/>
          </a:p>
        </p:txBody>
      </p:sp>
      <p:pic>
        <p:nvPicPr>
          <p:cNvPr id="7" name="Obraz 6" descr="Obraz zawierający osoba, mężczyzna, wewnątrz, kostium&#10;&#10;Opis wygenerowany automatycznie">
            <a:extLst>
              <a:ext uri="{FF2B5EF4-FFF2-40B4-BE49-F238E27FC236}">
                <a16:creationId xmlns:a16="http://schemas.microsoft.com/office/drawing/2014/main" id="{4157AA1B-8CB4-497D-B3E9-1D56897D7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09" y="1183114"/>
            <a:ext cx="5091318" cy="2338007"/>
          </a:xfrm>
          <a:prstGeom prst="rect">
            <a:avLst/>
          </a:prstGeom>
        </p:spPr>
      </p:pic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0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192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ACF6119-5A8C-41BF-8D4D-CB53F38AEF99}"/>
              </a:ext>
            </a:extLst>
          </p:cNvPr>
          <p:cNvSpPr txBox="1"/>
          <p:nvPr/>
        </p:nvSpPr>
        <p:spPr>
          <a:xfrm>
            <a:off x="609600" y="175464"/>
            <a:ext cx="6096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1910 г.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надрукаваны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зборнік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вершаў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Песні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жальбы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паэтызуецца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вобраз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беларуса-мужыка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нягледзячы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цяжкія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сацыяльныя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ўмовы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верыць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адраджэнне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роднага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апавядае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бяспраўны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лёс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гэтым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пачуццё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ўласнай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годнасці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выказвае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імкненне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лепшай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3200" dirty="0"/>
          </a:p>
        </p:txBody>
      </p:sp>
      <p:pic>
        <p:nvPicPr>
          <p:cNvPr id="4" name="Picture 4" descr="http://content.nlb.by/content/dav/nlb/portal/content/File/Portal/InfoResoursy/Kupala_and_Kolas/pictures/Kolas/Pesni_galby_1910.jpg">
            <a:extLst>
              <a:ext uri="{FF2B5EF4-FFF2-40B4-BE49-F238E27FC236}">
                <a16:creationId xmlns:a16="http://schemas.microsoft.com/office/drawing/2014/main" id="{BEA6C23A-8B74-4C5A-A392-AA5C7369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46927"/>
            <a:ext cx="4791075" cy="58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9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01BB319-EAB7-4B03-A877-AB1EE61F5284}"/>
              </a:ext>
            </a:extLst>
          </p:cNvPr>
          <p:cNvSpPr txBox="1"/>
          <p:nvPr/>
        </p:nvSpPr>
        <p:spPr>
          <a:xfrm>
            <a:off x="737937" y="425169"/>
            <a:ext cx="466825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Пасля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выхаду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турмы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be-BY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pl-PL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верасня</a:t>
            </a:r>
            <a:r>
              <a:rPr lang="pl-P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1911 г. </a:t>
            </a:r>
            <a:r>
              <a:rPr lang="pl-PL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</a:t>
            </a:r>
            <a:r>
              <a:rPr lang="pl-P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1914 г.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Якуб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Колас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займаўся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настаўніцкай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працай</a:t>
            </a:r>
            <a:r>
              <a:rPr lang="be-BY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жніўні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1912 г.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хутары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Смольня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вёскі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Мікалаеўшчына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адбылася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яго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першая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сустрэча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Янкам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Купалам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паклала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пачатак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іх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сяброўству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be-BY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Obraz 6" descr="Obraz zawierający tekst, osoba, telewizja, stare&#10;&#10;Opis wygenerowany automatycznie">
            <a:extLst>
              <a:ext uri="{FF2B5EF4-FFF2-40B4-BE49-F238E27FC236}">
                <a16:creationId xmlns:a16="http://schemas.microsoft.com/office/drawing/2014/main" id="{59ACE3FD-270F-4AD4-A45C-53500ECC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87" y="228600"/>
            <a:ext cx="4668253" cy="60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1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osoba, stojące, pozujący&#10;&#10;Opis wygenerowany automatycznie">
            <a:extLst>
              <a:ext uri="{FF2B5EF4-FFF2-40B4-BE49-F238E27FC236}">
                <a16:creationId xmlns:a16="http://schemas.microsoft.com/office/drawing/2014/main" id="{9DC4B5AB-AD2C-46A7-B52A-67E6A26B6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46" y="2075072"/>
            <a:ext cx="6350495" cy="405847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59285D4-B476-40C9-99C4-48654B92D505}"/>
              </a:ext>
            </a:extLst>
          </p:cNvPr>
          <p:cNvSpPr txBox="1"/>
          <p:nvPr/>
        </p:nvSpPr>
        <p:spPr>
          <a:xfrm>
            <a:off x="582875" y="195061"/>
            <a:ext cx="116091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чэрвені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1913 г.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Канстанцін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Міцкевіч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узяў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шлюб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настаўніцай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пінскай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чыгуначнай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Марыяй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Дзмітрыеўнай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Каменскай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be-BY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пражылі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разам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гадоў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мелі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трох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сыноў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29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98AE233-968E-4A5B-B39A-C642D86E7D1F}"/>
              </a:ext>
            </a:extLst>
          </p:cNvPr>
          <p:cNvSpPr txBox="1"/>
          <p:nvPr/>
        </p:nvSpPr>
        <p:spPr>
          <a:xfrm>
            <a:off x="376989" y="295669"/>
            <a:ext cx="658578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1912 г.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выходзіць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яго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зборнік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Апавяданні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у 1913 г.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Санкт-Пецярбургу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асобнымі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выданнямі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апавяданні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Нёманаў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Тоўстае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палена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зборнік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вершаваных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апавяданняў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Прапаў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чалавек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Галоўная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тэма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гэтых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жыццё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беларускага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сялянства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адпаведна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галоўны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жыхар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вёскі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яго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клопатамі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звычаямі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норавамі</a:t>
            </a:r>
            <a:r>
              <a:rPr lang="be-BY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3200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F8C92FA-C67D-43CD-86DC-3166BC8C4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295669"/>
            <a:ext cx="3600450" cy="60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D693124-22E6-4989-8C64-CBEFFE3E545A}"/>
              </a:ext>
            </a:extLst>
          </p:cNvPr>
          <p:cNvSpPr txBox="1"/>
          <p:nvPr/>
        </p:nvSpPr>
        <p:spPr>
          <a:xfrm>
            <a:off x="443164" y="1571536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Падчас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Першай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сусветнай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вайны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1915 г.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сувязі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набліжэннем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фронту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Якуб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Колас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разам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сям’ёй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эвакуіраваўся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ў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Маскоўскую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губерню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мабілізаваны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вайсковую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службу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3200" dirty="0"/>
          </a:p>
        </p:txBody>
      </p:sp>
      <p:pic>
        <p:nvPicPr>
          <p:cNvPr id="5" name="Obraz 4" descr="Obraz zawierający tekst, osoba, czarny, stare&#10;&#10;Opis wygenerowany automatycznie">
            <a:extLst>
              <a:ext uri="{FF2B5EF4-FFF2-40B4-BE49-F238E27FC236}">
                <a16:creationId xmlns:a16="http://schemas.microsoft.com/office/drawing/2014/main" id="{A1E53C63-16DB-4334-AF45-DCED6751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5" y="374864"/>
            <a:ext cx="4267199" cy="5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6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2D49FA7-C83A-4092-9853-91C2E0802B96}"/>
              </a:ext>
            </a:extLst>
          </p:cNvPr>
          <p:cNvSpPr txBox="1"/>
          <p:nvPr/>
        </p:nvSpPr>
        <p:spPr>
          <a:xfrm>
            <a:off x="802105" y="1258850"/>
            <a:ext cx="47404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alt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У маі 1921 года Якуб Колас пераязджае ў Мінск і становіцца выкладчыкам Мінскага педагагічнага каледжа </a:t>
            </a:r>
          </a:p>
          <a:p>
            <a:r>
              <a:rPr lang="be-BY" alt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і Беларускага дзяржаўнага ўніверсітэта</a:t>
            </a:r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 descr="Obraz zawierający tekst, budynek, zewnętrzne, budynek administracji publicznej&#10;&#10;Opis wygenerowany automatycznie">
            <a:extLst>
              <a:ext uri="{FF2B5EF4-FFF2-40B4-BE49-F238E27FC236}">
                <a16:creationId xmlns:a16="http://schemas.microsoft.com/office/drawing/2014/main" id="{F84EA255-93E6-409C-ADDF-520CE0FD8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74256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A903CD3-6115-44C9-88A0-B52BDAF65D25}"/>
              </a:ext>
            </a:extLst>
          </p:cNvPr>
          <p:cNvSpPr txBox="1"/>
          <p:nvPr/>
        </p:nvSpPr>
        <p:spPr>
          <a:xfrm>
            <a:off x="288756" y="427855"/>
            <a:ext cx="652913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1921 г.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Коўне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выйшаў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зборнік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апавяданняў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Казкі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жыцця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гэтых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творах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алегарычнай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выкладзены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погляды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гісторыю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жыццёвую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філасофію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беларусаў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як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нацыі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месца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сярод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народаў-суседзяў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закрануты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важныя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сацыяльна-палітычныя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і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маральна-этычныя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праблемы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паказана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імкненне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чалавека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пазнання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таямніц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прыроды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і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быцця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F47D231-535A-444E-8D3A-36BA75EAD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209391"/>
            <a:ext cx="3857625" cy="61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7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CE6F70B-EA23-45CF-9530-13C5358CF485}"/>
              </a:ext>
            </a:extLst>
          </p:cNvPr>
          <p:cNvSpPr txBox="1"/>
          <p:nvPr/>
        </p:nvSpPr>
        <p:spPr>
          <a:xfrm>
            <a:off x="136357" y="0"/>
            <a:ext cx="755984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1923 г.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Мінску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выйшла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асобным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выданнем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паэма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Новая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зямля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».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Гэты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твор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з’яўляецца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мастацкай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энцыклапедыяй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жыцця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беларускага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сялянства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рубяжы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стагоддзяў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be-BY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Аўтар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апаэтызаваў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духоўнае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багацце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маральную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веліч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працоўнага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чалавека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яго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адвечную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мару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быць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гаспадаром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ўласнай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зямлі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творы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яскрава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апісаны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быт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народа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выведзены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тыповыя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беларускія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характары</a:t>
            </a:r>
            <a:r>
              <a:rPr lang="be-BY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ц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удоўныя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замалёўкі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беларускай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прыроды</a:t>
            </a:r>
            <a:endParaRPr lang="pl-PL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Obraz 4" descr="Obraz zawierający tekst, znak&#10;&#10;Opis wygenerowany automatycznie">
            <a:extLst>
              <a:ext uri="{FF2B5EF4-FFF2-40B4-BE49-F238E27FC236}">
                <a16:creationId xmlns:a16="http://schemas.microsoft.com/office/drawing/2014/main" id="{5DBEFED0-6AE7-41D1-A4A6-AC52B3F3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45" y="234553"/>
            <a:ext cx="3950805" cy="60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4E5FD62-74AA-4F6A-8959-4B708331F7E9}"/>
              </a:ext>
            </a:extLst>
          </p:cNvPr>
          <p:cNvSpPr txBox="1"/>
          <p:nvPr/>
        </p:nvSpPr>
        <p:spPr>
          <a:xfrm>
            <a:off x="577515" y="1106451"/>
            <a:ext cx="48046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1925 г.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часопісе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Полымя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апублікавана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трэцяя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рэдакцыя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паэмы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Сымон-музыка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гэтым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асвятляецца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мастака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мастацтва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ў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жыцці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народа</a:t>
            </a:r>
            <a:endParaRPr lang="pl-PL" sz="3200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8E7A1F8-892B-48A4-A404-883C6751B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1" y="176895"/>
            <a:ext cx="4230052" cy="60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5282DD8-5D14-41AD-83A5-63744D053E3A}"/>
              </a:ext>
            </a:extLst>
          </p:cNvPr>
          <p:cNvSpPr txBox="1"/>
          <p:nvPr/>
        </p:nvSpPr>
        <p:spPr>
          <a:xfrm>
            <a:off x="1275347" y="322529"/>
            <a:ext cx="104835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alt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У 1926 годзе за выдатныя заслугі ў развіцці літаратуры </a:t>
            </a:r>
          </a:p>
          <a:p>
            <a:r>
              <a:rPr lang="be-BY" alt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Я. Коласу прысвоена званне народнага паэта Беларусі.</a:t>
            </a:r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Resize of Picture_[14]">
            <a:extLst>
              <a:ext uri="{FF2B5EF4-FFF2-40B4-BE49-F238E27FC236}">
                <a16:creationId xmlns:a16="http://schemas.microsoft.com/office/drawing/2014/main" id="{BBFA872E-5B26-420E-BC20-7449C34F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49413"/>
            <a:ext cx="7315200" cy="4580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40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457BFDC-2A4D-4C8C-8860-DA6FAE84D491}"/>
              </a:ext>
            </a:extLst>
          </p:cNvPr>
          <p:cNvSpPr txBox="1"/>
          <p:nvPr/>
        </p:nvSpPr>
        <p:spPr>
          <a:xfrm>
            <a:off x="537413" y="192505"/>
            <a:ext cx="63687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Якуб Колас — класік сусветнай і беларускай літаратуры, адзін </a:t>
            </a:r>
          </a:p>
          <a:p>
            <a:r>
              <a:rPr lang="pl-P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заснавальнікаў новай беларускай літаратуры </a:t>
            </a:r>
          </a:p>
          <a:p>
            <a:r>
              <a:rPr lang="pl-P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сучаснай літаратурнай мовы, народны паэт Беларусі. Выступаў як паэт, празаік, драматург, публіцыст, перакладчык, педагог, грамадскі дзеяч. </a:t>
            </a:r>
            <a:endParaRPr lang="pl-PL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Obraz 6" descr="Obraz zawierający tekst, osoba, mężczyzna, wewnątrz&#10;&#10;Opis wygenerowany automatycznie">
            <a:extLst>
              <a:ext uri="{FF2B5EF4-FFF2-40B4-BE49-F238E27FC236}">
                <a16:creationId xmlns:a16="http://schemas.microsoft.com/office/drawing/2014/main" id="{DA6B8125-1D0E-48EF-BB44-FD1D166D7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82" y="400051"/>
            <a:ext cx="4492560" cy="54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23F687C-5846-46A5-ABB6-F2226B8C68F9}"/>
              </a:ext>
            </a:extLst>
          </p:cNvPr>
          <p:cNvSpPr txBox="1"/>
          <p:nvPr/>
        </p:nvSpPr>
        <p:spPr>
          <a:xfrm>
            <a:off x="240631" y="105922"/>
            <a:ext cx="709061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творчасці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Коласа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1930-х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прысутнічае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тэма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калектывізацыі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e-BY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1940 г.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пачаў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пісаць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паэму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Рыбакова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хата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жыццё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працоўных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Заходняй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ў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складзе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Польскай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дзяржавы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іх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барацьбу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свае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гэты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перыяд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Колас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плённа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працаваў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галіне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перакладу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рускай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украінскай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польскай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(«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Палтава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А. 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Пушкіна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некаторыя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 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Лермантава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 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Міцкевіча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 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Шаўчэн</a:t>
            </a:r>
            <a:r>
              <a:rPr lang="be-BY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  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99970D-D170-4A67-B451-C4A447C6B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438377"/>
            <a:ext cx="4107415" cy="54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5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1ECA03C-5E2A-4B83-883F-19A840637DC5}"/>
              </a:ext>
            </a:extLst>
          </p:cNvPr>
          <p:cNvSpPr txBox="1"/>
          <p:nvPr/>
        </p:nvSpPr>
        <p:spPr>
          <a:xfrm>
            <a:off x="539344" y="642919"/>
            <a:ext cx="59115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час</a:t>
            </a: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Вялікай</a:t>
            </a: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Айчыннай</a:t>
            </a: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вайны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паэт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жыў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пад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Масквой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Клязьме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Ташкенце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Маскве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вершах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</a:t>
            </a:r>
            <a:r>
              <a:rPr lang="be-BY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эмах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публіцыстычных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артыкулах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перыяду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Вялікай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Айчыннай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вайны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ён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услаўляў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патрыятызм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гераізм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савецкіх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людзей</a:t>
            </a:r>
            <a:r>
              <a:rPr lang="be-BY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e-BY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канцы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1944 г.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вярнуўся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Мінск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Obraz 4" descr="Obraz zawierający tekst, gazeta&#10;&#10;Opis wygenerowany automatycznie">
            <a:extLst>
              <a:ext uri="{FF2B5EF4-FFF2-40B4-BE49-F238E27FC236}">
                <a16:creationId xmlns:a16="http://schemas.microsoft.com/office/drawing/2014/main" id="{1C48676A-6E34-42F0-AC43-B94C7184A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334668"/>
            <a:ext cx="4242206" cy="58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Resize of Picture_[16]">
            <a:extLst>
              <a:ext uri="{FF2B5EF4-FFF2-40B4-BE49-F238E27FC236}">
                <a16:creationId xmlns:a16="http://schemas.microsoft.com/office/drawing/2014/main" id="{9E1FE02C-3C30-4589-983B-4A357B63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53" y="643538"/>
            <a:ext cx="6293193" cy="3618586"/>
          </a:xfrm>
          <a:prstGeom prst="rect">
            <a:avLst/>
          </a:prstGeom>
          <a:noFill/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CB5EADF-B905-4386-B5DC-42F02A2A1E71}"/>
              </a:ext>
            </a:extLst>
          </p:cNvPr>
          <p:cNvSpPr txBox="1"/>
          <p:nvPr/>
        </p:nvSpPr>
        <p:spPr>
          <a:xfrm>
            <a:off x="632900" y="4905662"/>
            <a:ext cx="7330353" cy="154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34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Пасля вайны Якуб Колас зноў вярнуўся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l-PL" sz="34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да грамадскай і літаратурнай працы</a:t>
            </a:r>
            <a:endParaRPr lang="en-US" sz="3400" spc="-5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0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DB7C877-DDAD-42B3-8C40-771267B6D3A7}"/>
              </a:ext>
            </a:extLst>
          </p:cNvPr>
          <p:cNvSpPr txBox="1"/>
          <p:nvPr/>
        </p:nvSpPr>
        <p:spPr>
          <a:xfrm>
            <a:off x="304799" y="685071"/>
            <a:ext cx="61120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1954 г.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завершана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аповесць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ростанях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апісаны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падзеі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1906-1911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стала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3-й,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апошняй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разам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дзвюма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папярэднімі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— «У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палескай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глушы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глыбі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Палесся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аднайменнай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трылогіі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Трылогія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адзін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першых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беларускіх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раманаў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pl-PL" sz="3200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B28886B-C32C-4E5C-9DBC-9ECA96668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85" y="266700"/>
            <a:ext cx="443063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5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F025A22-02BA-401C-B7F2-A1F70F47F64D}"/>
              </a:ext>
            </a:extLst>
          </p:cNvPr>
          <p:cNvSpPr txBox="1"/>
          <p:nvPr/>
        </p:nvSpPr>
        <p:spPr>
          <a:xfrm>
            <a:off x="393031" y="105962"/>
            <a:ext cx="115503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жніўня</a:t>
            </a: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1956 г.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Якуб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Колас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памёр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сваім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рабочым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сталом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Пахаваны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Мінску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Вайсковых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могілках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Obraz 4" descr="Obraz zawierający drzewo, zewnętrzne, droga&#10;&#10;Opis wygenerowany automatycznie">
            <a:extLst>
              <a:ext uri="{FF2B5EF4-FFF2-40B4-BE49-F238E27FC236}">
                <a16:creationId xmlns:a16="http://schemas.microsoft.com/office/drawing/2014/main" id="{7A33A503-F887-4B41-84B8-EC49B31C6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57351"/>
            <a:ext cx="5505448" cy="4129086"/>
          </a:xfrm>
          <a:prstGeom prst="rect">
            <a:avLst/>
          </a:prstGeom>
        </p:spPr>
      </p:pic>
      <p:pic>
        <p:nvPicPr>
          <p:cNvPr id="7" name="Obraz 6" descr="Obraz zawierający niebo, zewnętrzne, posąg, kamień&#10;&#10;Opis wygenerowany automatycznie">
            <a:extLst>
              <a:ext uri="{FF2B5EF4-FFF2-40B4-BE49-F238E27FC236}">
                <a16:creationId xmlns:a16="http://schemas.microsoft.com/office/drawing/2014/main" id="{F0441296-18EB-4EB5-9FA2-8AE3E681D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1650282"/>
            <a:ext cx="6201131" cy="41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DE2DDCD-9602-4D7D-9C15-9B047A06BFED}"/>
              </a:ext>
            </a:extLst>
          </p:cNvPr>
          <p:cNvSpPr txBox="1"/>
          <p:nvPr/>
        </p:nvSpPr>
        <p:spPr>
          <a:xfrm>
            <a:off x="133350" y="225795"/>
            <a:ext cx="54483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Сапраўднае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імя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Якуба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Коласа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Канстанцін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Міхайлавіч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Міцкевіч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Ён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нарадзіўся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l-PL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лістапада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1882 г.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засценку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Акінчыцы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Мінскага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павета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Мінскай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губерні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ахрышчаны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ў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праваслаўнай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царкве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Бацькі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Міхаіл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Міхал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Казіміравіч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Ганна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Юр’еўна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(з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роду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Лёсікаў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паходзілі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сялян вёскі Мікалаеўшчына</a:t>
            </a:r>
            <a:endParaRPr lang="pl-PL" sz="3200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D499B71-F7BD-445C-AF51-3CD4587A7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57563"/>
            <a:ext cx="4554946" cy="3049179"/>
          </a:xfrm>
          <a:prstGeom prst="rect">
            <a:avLst/>
          </a:prstGeom>
        </p:spPr>
      </p:pic>
      <p:pic>
        <p:nvPicPr>
          <p:cNvPr id="9" name="Obraz 8" descr="Obraz zawierający zewnętrzne, niebo, budynek, dom&#10;&#10;Opis wygenerowany automatycznie">
            <a:extLst>
              <a:ext uri="{FF2B5EF4-FFF2-40B4-BE49-F238E27FC236}">
                <a16:creationId xmlns:a16="http://schemas.microsoft.com/office/drawing/2014/main" id="{70C7CCF2-30B9-4B0F-816D-BE7F8F2BA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0"/>
            <a:ext cx="4476750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9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8AB3C5F-ADAB-4E6B-BC44-E287CA3C1112}"/>
              </a:ext>
            </a:extLst>
          </p:cNvPr>
          <p:cNvSpPr txBox="1"/>
          <p:nvPr/>
        </p:nvSpPr>
        <p:spPr>
          <a:xfrm>
            <a:off x="312821" y="1236930"/>
            <a:ext cx="60558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altLang="pl-PL" sz="3200">
                <a:latin typeface="Calibri" panose="020F0502020204030204" pitchFamily="34" charset="0"/>
                <a:cs typeface="Calibri" panose="020F0502020204030204" pitchFamily="34" charset="0"/>
              </a:rPr>
              <a:t>У 1891 годзе Міхаіл Казіміравіч </a:t>
            </a:r>
          </a:p>
          <a:p>
            <a:r>
              <a:rPr lang="be-BY" altLang="pl-PL" sz="3200">
                <a:latin typeface="Calibri" panose="020F0502020204030204" pitchFamily="34" charset="0"/>
                <a:cs typeface="Calibri" panose="020F0502020204030204" pitchFamily="34" charset="0"/>
              </a:rPr>
              <a:t>з сям’ёй пераязджае ў леснічоўку Альбуць. У Альбуці Якуб Колас в</a:t>
            </a:r>
            <a:r>
              <a:rPr lang="ru-RU" altLang="pl-PL" sz="3200"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be-BY" altLang="pl-PL" sz="3200">
                <a:latin typeface="Calibri" panose="020F0502020204030204" pitchFamily="34" charset="0"/>
                <a:cs typeface="Calibri" panose="020F0502020204030204" pitchFamily="34" charset="0"/>
              </a:rPr>
              <a:t>чыўся дома ў так званага “дарэктара”. Пазней “дарэктар” (Іван Васільевіч Міцкевіч) стаў прафесійным настаўнікам.</a:t>
            </a:r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7" descr="Resize of Picture_[02]">
            <a:extLst>
              <a:ext uri="{FF2B5EF4-FFF2-40B4-BE49-F238E27FC236}">
                <a16:creationId xmlns:a16="http://schemas.microsoft.com/office/drawing/2014/main" id="{9ECC0F38-D442-49B2-8FF6-DA1A425DA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9500" y="609600"/>
            <a:ext cx="5229679" cy="524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20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9E4C0F0-B759-4810-A634-ECCD14FCC75D}"/>
              </a:ext>
            </a:extLst>
          </p:cNvPr>
          <p:cNvSpPr txBox="1"/>
          <p:nvPr/>
        </p:nvSpPr>
        <p:spPr>
          <a:xfrm>
            <a:off x="271713" y="102876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12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гадоў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напісаў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верш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Вясна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што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быў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заахвочаны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бацькам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юны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Міцкевіч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упершыню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пазнаёміўся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беларускай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літаратурнай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творчасцю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верш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Янкі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Лучыны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Стары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ляснік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»), </a:t>
            </a:r>
            <a:endParaRPr lang="be-BY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гэта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зрабіла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яго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моцнае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ўражанне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977DA566-BE8A-49B7-A6DE-C698C71A4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8759"/>
            <a:ext cx="6032421" cy="45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7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85F9663-E8B9-4ED2-B38E-971A84BCE6BF}"/>
              </a:ext>
            </a:extLst>
          </p:cNvPr>
          <p:cNvSpPr txBox="1"/>
          <p:nvPr/>
        </p:nvSpPr>
        <p:spPr>
          <a:xfrm>
            <a:off x="176463" y="457200"/>
            <a:ext cx="646496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1898 г.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паступіў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казённы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кошт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Нясвіжскую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настаўніцкую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семінарыю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якую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закончыў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1902 г.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вучобы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захапляўся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мастацкай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літаратурай</a:t>
            </a:r>
            <a:r>
              <a:rPr lang="be-BY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вершы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мове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збіраў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матэрыялы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этнаграфіі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запісваў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вусную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народную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творчасць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гэты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пачаў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ствараць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вершы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празаічныя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мове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EE416A-D7AC-40AB-9B10-5AE4B9A39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2" y="1330701"/>
            <a:ext cx="5426631" cy="40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1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A9D21E4-BEB0-4CD7-99D5-F0699177A971}"/>
              </a:ext>
            </a:extLst>
          </p:cNvPr>
          <p:cNvSpPr txBox="1"/>
          <p:nvPr/>
        </p:nvSpPr>
        <p:spPr>
          <a:xfrm>
            <a:off x="368967" y="174737"/>
            <a:ext cx="593558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Пасля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заканчэння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семінарыі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ў 1902-1905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малады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настаўнік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працаваў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Палессі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ў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вёсках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Люсіна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цяпер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Ганцавіцкі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раён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Пінкавічы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цяпер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Пінскі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раён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Рабіў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этнаграфічныя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запісы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збіраў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фальклор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гэты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ён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пазнаёміўся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нелегальнай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рэвалюцыйнай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літаратурай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праводзіў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растлумачальныя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гутаркі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сялянамі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3200" dirty="0"/>
          </a:p>
        </p:txBody>
      </p:sp>
      <p:pic>
        <p:nvPicPr>
          <p:cNvPr id="5" name="Obraz 4" descr="Obraz zawierający osoba, grupa&#10;&#10;Opis wygenerowany automatycznie">
            <a:extLst>
              <a:ext uri="{FF2B5EF4-FFF2-40B4-BE49-F238E27FC236}">
                <a16:creationId xmlns:a16="http://schemas.microsoft.com/office/drawing/2014/main" id="{3A1D2846-68DD-4014-8369-D03910C4A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61" y="1343025"/>
            <a:ext cx="606382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A911A5F-B279-406B-A2F1-B01667240822}"/>
              </a:ext>
            </a:extLst>
          </p:cNvPr>
          <p:cNvSpPr txBox="1"/>
          <p:nvPr/>
        </p:nvSpPr>
        <p:spPr>
          <a:xfrm>
            <a:off x="301291" y="674412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9-10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ліпеня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1906 г.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ён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прыняў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актыўны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ўдзел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нелегальным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настаўніцкім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з’ездзе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які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адбыўся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вёсцы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Мікалаеўшчына</a:t>
            </a:r>
            <a:r>
              <a:rPr lang="be-BY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З’езд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разагнала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паліцыя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К.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Міцкевіч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ліку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іншых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быў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пазбаўлены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права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працаваць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настаўнікам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be-BY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верасня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1908 г.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Якуб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Колас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засуджаны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гады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турэмнага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зняволення</a:t>
            </a:r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191CA08-FFBC-4C4F-A711-0B7B8223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4" y="674412"/>
            <a:ext cx="5559091" cy="51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D256F49-E1C3-4934-8BD8-D3C03419FAAD}"/>
              </a:ext>
            </a:extLst>
          </p:cNvPr>
          <p:cNvSpPr txBox="1"/>
          <p:nvPr/>
        </p:nvSpPr>
        <p:spPr>
          <a:xfrm>
            <a:off x="256674" y="157280"/>
            <a:ext cx="657726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верасня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1906 г.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віленскай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беларускамоўнай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газеце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з’явіўся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верш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у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аўтар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родную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зямлю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беднай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старонкай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забытым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Богам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краем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Гэта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надрукаваны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паэта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Тут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упершыню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быў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выкарыстаны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псеўданім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Якуб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Колас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надалей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ужываліся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таксама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псеўданімы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Гушча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Карусь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Лапаць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be-BY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Адзінокі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pl-PL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іншыя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pl-PL" sz="3200" dirty="0"/>
          </a:p>
        </p:txBody>
      </p:sp>
      <p:pic>
        <p:nvPicPr>
          <p:cNvPr id="4" name="Picture 6" descr="http://upload.wikimedia.org/wikipedia/commons/3/36/Nas_dol1.JPG">
            <a:extLst>
              <a:ext uri="{FF2B5EF4-FFF2-40B4-BE49-F238E27FC236}">
                <a16:creationId xmlns:a16="http://schemas.microsoft.com/office/drawing/2014/main" id="{F6684E98-0A98-45B1-BEFA-B8FB190D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723142"/>
            <a:ext cx="3993012" cy="52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1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1006</Words>
  <Application>Microsoft Office PowerPoint</Application>
  <PresentationFormat>Panoramiczny</PresentationFormat>
  <Paragraphs>57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Calibri</vt:lpstr>
      <vt:lpstr>Garamond</vt:lpstr>
      <vt:lpstr>Times New Roman</vt:lpstr>
      <vt:lpstr>RetrospectVTI</vt:lpstr>
      <vt:lpstr>Жыццё і творчасць Якуба Коласа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Жыццё і творчасць Якуба Коласа</dc:title>
  <dc:creator>Jan</dc:creator>
  <cp:lastModifiedBy>Jan</cp:lastModifiedBy>
  <cp:revision>9</cp:revision>
  <dcterms:created xsi:type="dcterms:W3CDTF">2021-10-30T07:45:32Z</dcterms:created>
  <dcterms:modified xsi:type="dcterms:W3CDTF">2021-11-02T17:13:32Z</dcterms:modified>
</cp:coreProperties>
</file>