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7"/>
  </p:notesMasterIdLst>
  <p:sldIdLst>
    <p:sldId id="256" r:id="rId2"/>
    <p:sldId id="292" r:id="rId3"/>
    <p:sldId id="295" r:id="rId4"/>
    <p:sldId id="294" r:id="rId5"/>
    <p:sldId id="296" r:id="rId6"/>
    <p:sldId id="298" r:id="rId7"/>
    <p:sldId id="299" r:id="rId8"/>
    <p:sldId id="315" r:id="rId9"/>
    <p:sldId id="300" r:id="rId10"/>
    <p:sldId id="301" r:id="rId11"/>
    <p:sldId id="303" r:id="rId12"/>
    <p:sldId id="304" r:id="rId13"/>
    <p:sldId id="316" r:id="rId14"/>
    <p:sldId id="305" r:id="rId15"/>
    <p:sldId id="306" r:id="rId16"/>
    <p:sldId id="307" r:id="rId17"/>
    <p:sldId id="308" r:id="rId18"/>
    <p:sldId id="318" r:id="rId19"/>
    <p:sldId id="310" r:id="rId20"/>
    <p:sldId id="311" r:id="rId21"/>
    <p:sldId id="312" r:id="rId22"/>
    <p:sldId id="313" r:id="rId23"/>
    <p:sldId id="324" r:id="rId24"/>
    <p:sldId id="325" r:id="rId25"/>
    <p:sldId id="32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stęp" id="{877B362D-3891-0E4A-8B81-F941C483E30A}">
          <p14:sldIdLst>
            <p14:sldId id="256"/>
            <p14:sldId id="292"/>
            <p14:sldId id="295"/>
            <p14:sldId id="294"/>
            <p14:sldId id="296"/>
          </p14:sldIdLst>
        </p14:section>
        <p14:section name="Mniejszości narodowe" id="{2C78343C-DD1E-DE44-9467-C2559601B1D1}">
          <p14:sldIdLst>
            <p14:sldId id="298"/>
            <p14:sldId id="299"/>
            <p14:sldId id="315"/>
            <p14:sldId id="300"/>
            <p14:sldId id="301"/>
            <p14:sldId id="303"/>
            <p14:sldId id="304"/>
            <p14:sldId id="316"/>
            <p14:sldId id="305"/>
            <p14:sldId id="306"/>
            <p14:sldId id="307"/>
            <p14:sldId id="308"/>
            <p14:sldId id="318"/>
            <p14:sldId id="310"/>
          </p14:sldIdLst>
        </p14:section>
        <p14:section name="Mniejszości etniczne" id="{66AB49DD-A0C9-CB46-BDF6-758EDB063601}">
          <p14:sldIdLst>
            <p14:sldId id="311"/>
            <p14:sldId id="312"/>
            <p14:sldId id="313"/>
          </p14:sldIdLst>
        </p14:section>
        <p14:section name="Zakończenie" id="{4BA7B462-E488-3944-AD02-E0E363715390}">
          <p14:sldIdLst>
            <p14:sldId id="324"/>
            <p14:sldId id="325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730"/>
    <a:srgbClr val="EEDBB9"/>
    <a:srgbClr val="EAD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632"/>
  </p:normalViewPr>
  <p:slideViewPr>
    <p:cSldViewPr snapToGrid="0" snapToObjects="1">
      <p:cViewPr varScale="1">
        <p:scale>
          <a:sx n="102" d="100"/>
          <a:sy n="102" d="100"/>
        </p:scale>
        <p:origin x="1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D41E-76E9-A340-94D0-4C145BE265AD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4FBF1-C317-1846-B465-0B868F465F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57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431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86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69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396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93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748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22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8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14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537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420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696F3-7E39-A44E-B02C-75497DCE8579}" type="datetimeFigureOut">
              <a:rPr lang="pl-PL" smtClean="0"/>
              <a:t>10.04.2021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5C537-1E04-6E42-872F-7DD36F7EB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529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iff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8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10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44861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5934" y="691977"/>
            <a:ext cx="5821442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F28F338-4797-B34F-A6C4-449122105995}"/>
              </a:ext>
            </a:extLst>
          </p:cNvPr>
          <p:cNvSpPr txBox="1"/>
          <p:nvPr/>
        </p:nvSpPr>
        <p:spPr>
          <a:xfrm>
            <a:off x="1308877" y="1545608"/>
            <a:ext cx="6448761" cy="3505253"/>
          </a:xfrm>
          <a:prstGeom prst="rect">
            <a:avLst/>
          </a:prstGeom>
        </p:spPr>
        <p:txBody>
          <a:bodyPr vert="horz" lIns="228600" tIns="228600" rIns="228600" bIns="0" rtlCol="0" anchor="b">
            <a:normAutofit lnSpcReduction="10000"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7200" spc="-150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Mniejszości narodowe </a:t>
            </a:r>
            <a:br>
              <a:rPr lang="pl-PL" sz="7200" spc="-150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</a:br>
            <a:r>
              <a:rPr lang="pl-PL" sz="7200" spc="-150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i etniczne </a:t>
            </a:r>
            <a:br>
              <a:rPr lang="pl-PL" sz="7200" spc="-150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</a:br>
            <a:r>
              <a:rPr lang="pl-PL" sz="7200" spc="-150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na Podlasiu</a:t>
            </a:r>
          </a:p>
        </p:txBody>
      </p:sp>
      <p:sp>
        <p:nvSpPr>
          <p:cNvPr id="26" name="Trójkąt 25">
            <a:extLst>
              <a:ext uri="{FF2B5EF4-FFF2-40B4-BE49-F238E27FC236}">
                <a16:creationId xmlns:a16="http://schemas.microsoft.com/office/drawing/2014/main" id="{165A6504-F237-9B4A-8FC5-238E7933179B}"/>
              </a:ext>
            </a:extLst>
          </p:cNvPr>
          <p:cNvSpPr/>
          <p:nvPr/>
        </p:nvSpPr>
        <p:spPr>
          <a:xfrm flipV="1">
            <a:off x="7320067" y="5388592"/>
            <a:ext cx="225581" cy="256258"/>
          </a:xfrm>
          <a:prstGeom prst="triangle">
            <a:avLst>
              <a:gd name="adj" fmla="val 47082"/>
            </a:avLst>
          </a:prstGeom>
          <a:ln w="3175">
            <a:solidFill>
              <a:srgbClr val="F39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96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88728" cy="3170099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Największe imprezy kulturalne: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Festiwal „Piosenka Białoruska",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Festiwal Poezji Śpiewanej i Piosenki Autorskiej „Jesień Bardów",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Międzynarodowy Festiwal Kulturalny 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Siabrouskaja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Biasieda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Święto Kultury Białoruskiej w Białymstoku,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Siabrouskaja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Biaseda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Gródku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Święto 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Kupalle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w Białowieży,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Trialog w Krynkach,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 nie odbywający się już Festiwal Muzyki Młodej Białorusi 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Basowiszcza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A0BC4619-AC39-A64B-91B5-0615A3AB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2" y="4762666"/>
            <a:ext cx="241300" cy="2667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4704753-0565-9D40-B896-F41100548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9898" t="18518" r="13217" b="6608"/>
          <a:stretch/>
        </p:blipFill>
        <p:spPr bwMode="auto">
          <a:xfrm>
            <a:off x="1377725" y="4557870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E628E3CB-940A-684D-9037-557F479C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335" r="5335"/>
          <a:stretch/>
        </p:blipFill>
        <p:spPr bwMode="auto">
          <a:xfrm>
            <a:off x="4635068" y="4561039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492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Ukraińcy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C7E95115-A4B4-3245-90E2-8FD93EF7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14" r="14815"/>
          <a:stretch/>
        </p:blipFill>
        <p:spPr bwMode="auto">
          <a:xfrm>
            <a:off x="3549316" y="2388500"/>
            <a:ext cx="5302318" cy="427534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343697" y="1176519"/>
            <a:ext cx="8542472" cy="1015663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Ukraińcy to mniejszość narodowa, do której przynależność podczas przeprowadzonego w 2011 r. Narodowego spisu powszechnego ludności i mieszkań zadeklarowało 38 797 obywateli polskich  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053C7B-34F9-6146-80C9-E35E2D400CAC}"/>
              </a:ext>
            </a:extLst>
          </p:cNvPr>
          <p:cNvSpPr txBox="1"/>
          <p:nvPr/>
        </p:nvSpPr>
        <p:spPr>
          <a:xfrm>
            <a:off x="330139" y="5308365"/>
            <a:ext cx="2889640" cy="1323439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Procentowy udział ludności ukraińskiej według Narodowego Spisu Powszechnego Ludności i Mieszkań 2002</a:t>
            </a:r>
          </a:p>
        </p:txBody>
      </p:sp>
    </p:spTree>
    <p:extLst>
      <p:ext uri="{BB962C8B-B14F-4D97-AF65-F5344CB8AC3E}">
        <p14:creationId xmlns:p14="http://schemas.microsoft.com/office/powerpoint/2010/main" val="160241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Ukraińcy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79200" cy="1631216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Główne organizacje: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Związek Ukraińców Podlasia,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Towarzystwo Ukraińskie,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Organizacja Młodzieży Ukraińskiej „PŁAST”,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Ukraińskie Towarzystwo Historyczne.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20044818-75EF-3A48-9595-CD990EDF1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622" r="110"/>
          <a:stretch/>
        </p:blipFill>
        <p:spPr bwMode="auto">
          <a:xfrm>
            <a:off x="6889769" y="3503775"/>
            <a:ext cx="1720806" cy="216821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D996D720-429A-B74F-A9F5-5C30E9201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269" r="-210"/>
          <a:stretch/>
        </p:blipFill>
        <p:spPr bwMode="auto">
          <a:xfrm>
            <a:off x="1172834" y="4955951"/>
            <a:ext cx="5522769" cy="15829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F65BBA79-64BE-8540-A439-2E7A49FB3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1933" r="626"/>
          <a:stretch/>
        </p:blipFill>
        <p:spPr bwMode="auto">
          <a:xfrm>
            <a:off x="4110418" y="2976510"/>
            <a:ext cx="1953451" cy="17853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5E51A284-D2EC-EB46-9B4B-9ADE752A6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-3190" r="-2560" b="-4458"/>
          <a:stretch/>
        </p:blipFill>
        <p:spPr bwMode="auto">
          <a:xfrm>
            <a:off x="1789855" y="2963623"/>
            <a:ext cx="1730804" cy="181666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7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Ukraińcy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5846756" cy="1323439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Najważniejsze tytuły prasowe:</a:t>
            </a:r>
          </a:p>
          <a:p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„Nasze Słowo" - tygodnik,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„Nad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Buhom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Narwoju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- dwumiesięcznik.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4E971E90-B29E-414F-ADC0-4EDCBD9B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34" r="2134"/>
          <a:stretch/>
        </p:blipFill>
        <p:spPr bwMode="auto">
          <a:xfrm>
            <a:off x="2354998" y="3096076"/>
            <a:ext cx="1880604" cy="27334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162CB57-3AC7-9740-8A37-382EDBBA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380" r="1380"/>
          <a:stretch/>
        </p:blipFill>
        <p:spPr bwMode="auto">
          <a:xfrm>
            <a:off x="4603588" y="3111585"/>
            <a:ext cx="1880604" cy="27334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2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Ukraińcy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88728" cy="1323439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Audycje radiowe w języku ukraińskim nadawane są na falach Radia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Orthodoxia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programoe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Ukraińskie Słowo. Ponadto w Telewizji Polskiej Odział w Białymstoku i Radiu Białystok działają ukraińskie redakcje jakie przygotowują programy w języku ukraińskim.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AED23F92-56EB-3B4B-959C-9AE7CA21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6257" b="6257"/>
          <a:stretch/>
        </p:blipFill>
        <p:spPr bwMode="auto">
          <a:xfrm>
            <a:off x="2109711" y="2748896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06D2ABB9-23E1-184F-BC58-64B003E2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516" b="7516"/>
          <a:stretch/>
        </p:blipFill>
        <p:spPr bwMode="auto">
          <a:xfrm>
            <a:off x="1451508" y="4648294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1E551BE7-E0D9-D545-B348-5633F3CE1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21445" b="29661"/>
          <a:stretch/>
        </p:blipFill>
        <p:spPr bwMode="auto">
          <a:xfrm>
            <a:off x="5201808" y="3752029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5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Ukraińcy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88728" cy="1938992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Największe imprezy kulturalne: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Festiwal Kultury Ukraińskiej na Podlasiu "Podlaska Jesień”,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Ukraińskie Spotkania na Pograniczach w Bytowie, Mokrem, Sanoku,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„Na Iwana, na Kupała” w Dubiczach Cerkiewnych,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„Misteria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Kupalskie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w Kruklankach i Przemyślu,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Ukraińskie Jarmarki.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6E03187-0EC7-424A-A10C-3CC571D4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386" b="2386"/>
          <a:stretch/>
        </p:blipFill>
        <p:spPr bwMode="auto">
          <a:xfrm>
            <a:off x="1377725" y="3859370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CC69ACD3-80E6-F442-965D-38AB422B3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999" t="166" r="18773" b="-166"/>
          <a:stretch/>
        </p:blipFill>
        <p:spPr bwMode="auto">
          <a:xfrm>
            <a:off x="4635068" y="3862539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93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Litwini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C7E95115-A4B4-3245-90E2-8FD93EF7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5" r="51"/>
          <a:stretch/>
        </p:blipFill>
        <p:spPr bwMode="auto">
          <a:xfrm>
            <a:off x="3790441" y="2672587"/>
            <a:ext cx="5129918" cy="400470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343697" y="1176519"/>
            <a:ext cx="8592337" cy="1323439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Litwini to mniejszość narodowa tradycyjnie zamieszkała na północnych terenach województwa podlaskiego. Narodowość litewską podczas przeprowadzonego w 2011 r. Narodowego spisu powszechnego ludności i mieszkań zadeklarowało 7374 obywateli polskich. 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053C7B-34F9-6146-80C9-E35E2D400CAC}"/>
              </a:ext>
            </a:extLst>
          </p:cNvPr>
          <p:cNvSpPr txBox="1"/>
          <p:nvPr/>
        </p:nvSpPr>
        <p:spPr>
          <a:xfrm>
            <a:off x="617024" y="6281306"/>
            <a:ext cx="3005539" cy="338554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Regiony etnograficzne Litwy</a:t>
            </a:r>
          </a:p>
        </p:txBody>
      </p:sp>
    </p:spTree>
    <p:extLst>
      <p:ext uri="{BB962C8B-B14F-4D97-AF65-F5344CB8AC3E}">
        <p14:creationId xmlns:p14="http://schemas.microsoft.com/office/powerpoint/2010/main" val="393995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Litwini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79200" cy="2554545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Główne organizacje:</a:t>
            </a:r>
          </a:p>
          <a:p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Wspólnota Litwinów w Polsce,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Stowarzyszenie Litwinów w Polsce,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Litewskie Towarzystwo św. Kazimierza,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Fundacja im. Biskupa Antanasa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Baranauskasa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„Dom Litewski w Sejnach”,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Stowarzyszenie Młodzieży Litewskiej w Polsce.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566B1F1E-2E7B-A94B-93DF-CB78674F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4" y="3957015"/>
            <a:ext cx="241300" cy="2667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20E7A9C6-953C-5F48-A67A-11B011104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613" r="-528"/>
          <a:stretch/>
        </p:blipFill>
        <p:spPr bwMode="auto">
          <a:xfrm>
            <a:off x="865779" y="4296039"/>
            <a:ext cx="7452320" cy="171221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75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Litwini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4407291" cy="1631216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Najważniejsze tytuły prasowe: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Aušra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- dwutygodnik,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Aušrelé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- miesięcznik dla dzieci,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Šaltinis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kwartalnik,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Suvalkietis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kwartalnik.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687F0FD-7F2D-3143-B9EA-5915FB9781E4}"/>
              </a:ext>
            </a:extLst>
          </p:cNvPr>
          <p:cNvSpPr txBox="1"/>
          <p:nvPr/>
        </p:nvSpPr>
        <p:spPr>
          <a:xfrm>
            <a:off x="511575" y="3833071"/>
            <a:ext cx="8288728" cy="707886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Telewizji Polskiej Odział w Białymstoku i Radiu Białystok działają litewskie redakcje jakie przygotowują programy w języku litewskim.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AB89DA8-3A2C-5D48-997D-1E1E27C9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6296" b="6296"/>
          <a:stretch/>
        </p:blipFill>
        <p:spPr bwMode="auto">
          <a:xfrm>
            <a:off x="1637674" y="4971978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CE449E5-54F5-C64C-92C9-84135BF7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516" b="7516"/>
          <a:stretch/>
        </p:blipFill>
        <p:spPr bwMode="auto">
          <a:xfrm>
            <a:off x="4642164" y="4974544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8B13C94F-CACA-1B47-BE95-1FC7E0D14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371" r="1371"/>
          <a:stretch/>
        </p:blipFill>
        <p:spPr bwMode="auto">
          <a:xfrm>
            <a:off x="5155831" y="888540"/>
            <a:ext cx="1648191" cy="239560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9E83D86D-3BEB-5645-9711-E6691D70F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551" b="1551"/>
          <a:stretch/>
        </p:blipFill>
        <p:spPr bwMode="auto">
          <a:xfrm>
            <a:off x="6996797" y="875376"/>
            <a:ext cx="1648191" cy="239560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6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Litwini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6410315" cy="1938992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Największe imprezy kulturalne:</a:t>
            </a:r>
          </a:p>
          <a:p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Jarmark Folklorystyczny „Zielna",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Festiwal Teatrów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Stodolanych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Sąskrydis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- zlot litewskich zespołów artystycznych,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 Zaduszkowy 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Vėlinės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B522E8E-9A36-254D-9D91-D4999EC8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066" b="3066"/>
          <a:stretch/>
        </p:blipFill>
        <p:spPr bwMode="auto">
          <a:xfrm>
            <a:off x="1377725" y="4202270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2BC181E-4B21-C747-B437-F3C47D317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4" r="224"/>
          <a:stretch/>
        </p:blipFill>
        <p:spPr bwMode="auto">
          <a:xfrm>
            <a:off x="4635068" y="4205439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92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130235" y="4784361"/>
            <a:ext cx="8805799" cy="194040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 współczesnych państw zamieszkują niejednokrotnie różniące się od większości ich obywateli grupy etniczne, zwane mniejszościami narodowymi. Pojawiły się one w wyniku naturalnego ruchu ludności w ciągu wielu setek lat, zmiany granic państwowych lub wskutek powstania państw wieloetnicznych. Jedna z głównych przyczyn masowych wędrówek ludzi było dążenie do poprawy bytu.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C7E95115-A4B4-3245-90E2-8FD93EF7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95" t="27" r="112" b="-27"/>
          <a:stretch/>
        </p:blipFill>
        <p:spPr bwMode="auto">
          <a:xfrm>
            <a:off x="130235" y="295755"/>
            <a:ext cx="5198399" cy="43284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pole tekstowe 73">
            <a:extLst>
              <a:ext uri="{FF2B5EF4-FFF2-40B4-BE49-F238E27FC236}">
                <a16:creationId xmlns:a16="http://schemas.microsoft.com/office/drawing/2014/main" id="{4475F59C-D060-8D43-B515-E6E3BFB1C50F}"/>
              </a:ext>
            </a:extLst>
          </p:cNvPr>
          <p:cNvSpPr txBox="1"/>
          <p:nvPr/>
        </p:nvSpPr>
        <p:spPr>
          <a:xfrm>
            <a:off x="5604563" y="314829"/>
            <a:ext cx="3005539" cy="1077218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Europy z oznaczeniami największych pod względem liczebności mniejszości narodowych w państwach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1F65010-D677-864F-84E2-70CD854FE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913" y="2970694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2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Tatarzy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C7E95115-A4B4-3245-90E2-8FD93EF7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839" b="896"/>
          <a:stretch/>
        </p:blipFill>
        <p:spPr bwMode="auto">
          <a:xfrm>
            <a:off x="4307654" y="211960"/>
            <a:ext cx="4571257" cy="643014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343697" y="1265419"/>
            <a:ext cx="3783403" cy="2246769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Tatarzy to mniejszość etniczna, do której przynależność podczas przeprowadzonego w 2011 r. Narodowego spisu powszechnego ludności i mieszkań zadeklarowało 1.828 obywateli polskich  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053C7B-34F9-6146-80C9-E35E2D400CAC}"/>
              </a:ext>
            </a:extLst>
          </p:cNvPr>
          <p:cNvSpPr txBox="1"/>
          <p:nvPr/>
        </p:nvSpPr>
        <p:spPr>
          <a:xfrm>
            <a:off x="1152911" y="5442296"/>
            <a:ext cx="3005539" cy="1077218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Odsetek Białorusinów w woj. podlaskim według Narodowego Spisu Powszechnego Ludności i Mieszkań 2002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EFE0B871-BF60-8E4B-9890-0570F3AA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73" y="6051101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85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Tatarzy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79200" cy="1015663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Główne organizacje: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Muzułmański Związek Religijny w Rzeczypospolitej Polskiej,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Związek Tatarów Rzeczypospolitej Polskiej.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C8A8D9E3-275A-1949-A229-E16DC65F2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635" b="948"/>
          <a:stretch/>
        </p:blipFill>
        <p:spPr bwMode="auto">
          <a:xfrm>
            <a:off x="1025197" y="2375204"/>
            <a:ext cx="1268746" cy="12486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2BB0FFD-6DF2-CA44-9015-FAD6A0837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7087" b="9843"/>
          <a:stretch/>
        </p:blipFill>
        <p:spPr bwMode="auto">
          <a:xfrm>
            <a:off x="2761305" y="2360957"/>
            <a:ext cx="2161824" cy="12703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F32E2D7-2386-974B-BB4E-A7B88FAD2D15}"/>
              </a:ext>
            </a:extLst>
          </p:cNvPr>
          <p:cNvSpPr txBox="1"/>
          <p:nvPr/>
        </p:nvSpPr>
        <p:spPr>
          <a:xfrm>
            <a:off x="511575" y="3858471"/>
            <a:ext cx="4589456" cy="1015663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Najważniejsze tytuły prasowe: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„Życie Tatarskie” – dwumiesięcznik,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„Przegląd Tatarski” – kwartalnik.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9229C7E3-7A01-AC4E-B7BA-FDDF8F2C7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61" t="354" r="61" b="314"/>
          <a:stretch/>
        </p:blipFill>
        <p:spPr bwMode="auto">
          <a:xfrm>
            <a:off x="5956250" y="3535883"/>
            <a:ext cx="2161824" cy="307502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4CB14BBC-25F9-5848-888B-3FAFD4781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968" y="2360957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74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Tatarzy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88728" cy="40011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Telewizji Polskiej Odział w Białymstoku działa tatarska redakcja.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81B3538-1E3E-9C47-BE8C-B7DBDD657BCA}"/>
              </a:ext>
            </a:extLst>
          </p:cNvPr>
          <p:cNvSpPr txBox="1"/>
          <p:nvPr/>
        </p:nvSpPr>
        <p:spPr>
          <a:xfrm>
            <a:off x="511575" y="3286971"/>
            <a:ext cx="8288728" cy="1015663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Największe imprezy kulturalne: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Sabantuj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Festiwal kultury tatarskiej w Kruszynianach,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Festiwal Kultury Tatarskiej w Podlaskim Muzeum Kultury Ludowej.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AED23F92-56EB-3B4B-959C-9AE7CA21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6257" b="6257"/>
          <a:stretch/>
        </p:blipFill>
        <p:spPr bwMode="auto">
          <a:xfrm>
            <a:off x="3044205" y="1688497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7BEEA04-6CA4-F645-857F-27112F532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773" b="2773"/>
          <a:stretch/>
        </p:blipFill>
        <p:spPr bwMode="auto">
          <a:xfrm>
            <a:off x="1377725" y="4557870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1785BE6B-5EF6-5246-B8B3-1B421C12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341" r="5341"/>
          <a:stretch/>
        </p:blipFill>
        <p:spPr bwMode="auto">
          <a:xfrm>
            <a:off x="4635068" y="4561039"/>
            <a:ext cx="3036911" cy="19123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499270C7-7097-414B-9A00-BF06776E8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25" y="1737481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02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3015166" y="1328061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367904" y="2341277"/>
            <a:ext cx="8288728" cy="2862322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Mniejszości narodowe i etniczne, mimo niewielkiego udziału w strukturze ludności współczesnej Polski, przyczyniły się̨ do powstania wyjątkowego pod względem narodowo-konfesyjnym dziedzictwa polskiej przestrzeni. 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Mniejszości narodowe i etniczne (a w niemałym stopniu również̇ religijne) w Polsce stanowią niewątpliwą wartość́ historyczną, kulturową oraz polityczną. Są̨ świadectwem kształtującej się w ciągu dziejów, osobliwej wielokulturowości państwa. 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851C6FD2-064A-6D43-8FC5-0D751508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534" y="300064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39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3015166" y="1328061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367904" y="2341277"/>
            <a:ext cx="8288728" cy="3170099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mniejszosci.narodowe.mswia.gov.pl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www.naukowiec.org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twitter.com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carlbildt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prezi.com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/xq3ptmmc6nej</a:t>
            </a: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wrotapodlasia.pl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radio.bialystok.pl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orthodoxia.pl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kamunikat.org</a:t>
            </a:r>
            <a:endParaRPr lang="be-BY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umbielskpodlaski.pl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mzr.pl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22BDB402-1E2D-1746-85DF-EECDD272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551" y="4568537"/>
            <a:ext cx="241300" cy="266700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D856065F-BDD2-2A46-A8A7-4A7216C02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75" y="1797661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8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8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10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58710C39-6A69-CD4B-9336-892DB3037658}"/>
              </a:ext>
            </a:extLst>
          </p:cNvPr>
          <p:cNvSpPr txBox="1"/>
          <p:nvPr/>
        </p:nvSpPr>
        <p:spPr>
          <a:xfrm>
            <a:off x="1949681" y="3817131"/>
            <a:ext cx="6175369" cy="1887248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7200" spc="-150" dirty="0">
                <a:solidFill>
                  <a:srgbClr val="FFFEFF"/>
                </a:solidFill>
                <a:latin typeface="Calibri Light" panose="020F0302020204030204"/>
              </a:rPr>
              <a:t>Dziękuję za uwagę</a:t>
            </a: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44861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17F552C8-2EB4-FD4F-9A14-996B925EA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77659" y="5912051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1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5392088" y="221116"/>
            <a:ext cx="3563398" cy="6247864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Mniejszość narodowa – grupa obywateli polskich o odrębnym pochodzeniu, która tradycyjnie zamieszkuje na terytorium Polski, ale pozostaje w mniejszości w stosunku do ludności o pochodzeniu polskim. Członkowie mniejszości narodowych dąży do zachowania swojego języka, obyczajów, tradycji, kultury, religii i świadomości narodowej.</a:t>
            </a:r>
          </a:p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Polsce żyje obecnie 9 mniejszości narodowych: niemiecka, czeska, słowacka, ukraińska, białoruska, litewska, żydowska, ormiańska i rosyjska. 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C7E95115-A4B4-3245-90E2-8FD93EF7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-1191" b="-917"/>
          <a:stretch/>
        </p:blipFill>
        <p:spPr bwMode="auto">
          <a:xfrm>
            <a:off x="184758" y="146943"/>
            <a:ext cx="4929527" cy="475073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pole tekstowe 73">
            <a:extLst>
              <a:ext uri="{FF2B5EF4-FFF2-40B4-BE49-F238E27FC236}">
                <a16:creationId xmlns:a16="http://schemas.microsoft.com/office/drawing/2014/main" id="{4475F59C-D060-8D43-B515-E6E3BFB1C50F}"/>
              </a:ext>
            </a:extLst>
          </p:cNvPr>
          <p:cNvSpPr txBox="1"/>
          <p:nvPr/>
        </p:nvSpPr>
        <p:spPr>
          <a:xfrm>
            <a:off x="126872" y="5832463"/>
            <a:ext cx="3005539" cy="830997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Polski z umiejscowieniem mniejszości narodowych i etnicznych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EB10EC8-FB82-7E45-9B90-9A9DDE14A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658" y="5177077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08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5392088" y="221116"/>
            <a:ext cx="3563398" cy="3477875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Mniejszość etniczna – charakteryzuje się wszystkimi wyżej wymienionymi cechami mniejszości narodowej, ale jako grupa etniczna nie posiada własnego państwa i kraju rodzimego. Jest to tzw. mniejszość bezpaństwowa. W Polsce mniejszościami etnicznymi są Romowie, Tatarzy, Łemkowie i Karaimi.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C7E95115-A4B4-3245-90E2-8FD93EF7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-1191" b="-917"/>
          <a:stretch/>
        </p:blipFill>
        <p:spPr bwMode="auto">
          <a:xfrm>
            <a:off x="184758" y="146943"/>
            <a:ext cx="4929527" cy="475073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pole tekstowe 73">
            <a:extLst>
              <a:ext uri="{FF2B5EF4-FFF2-40B4-BE49-F238E27FC236}">
                <a16:creationId xmlns:a16="http://schemas.microsoft.com/office/drawing/2014/main" id="{4475F59C-D060-8D43-B515-E6E3BFB1C50F}"/>
              </a:ext>
            </a:extLst>
          </p:cNvPr>
          <p:cNvSpPr txBox="1"/>
          <p:nvPr/>
        </p:nvSpPr>
        <p:spPr>
          <a:xfrm>
            <a:off x="126872" y="5832463"/>
            <a:ext cx="3005539" cy="830997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Polski z umiejscowieniem mniejszości narodowych i etnicznych 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453B99E-B17B-634B-A953-0A999A44A5C5}"/>
              </a:ext>
            </a:extLst>
          </p:cNvPr>
          <p:cNvSpPr txBox="1"/>
          <p:nvPr/>
        </p:nvSpPr>
        <p:spPr>
          <a:xfrm>
            <a:off x="5369588" y="4105118"/>
            <a:ext cx="3563398" cy="2554545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Mniejszość etniczna w odróżnieniu od mniejszości narodowej nie posiada i nigdy nie posiadała własnego państwa, które zgodnie z funkcjonalną teorią powstania państwa jest najwyższą formą rozwoju grupy społecznej.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3E0390DA-B05A-274A-AAE6-168C70BC6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25" y="6247961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61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188514" y="437016"/>
            <a:ext cx="8766972" cy="34163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stycznia 2005 roku została przyjęta Ustaw o mniejszościach narodowych i etnicznych i języku regionalnym. Według tej ustawy art. 2 pkt 1 mniejszością narodową jest grupa obywateli, która spełnia następujące warunki: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jest mniej liczebna od pozostałej części ludności Rzeczypospolitej Polskiej;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 sposób istotny odróżnia się od pozostałych obywateli językiem, kulturą lub tradycją;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dąży do zachowania swojego języka, kultury lub tradycji;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 świadomość własnej historycznej wspólnoty narodowej i jest ukierunkowana na jej wyrażanie i ochronę;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jej przodkowie zamieszkiwali obecne terytorium Rzeczypospolitej Polskiej od co najmniej 100 lat;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utożsamia się z narodem zorganizowanym we własnym państwie.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0781550E-DDCE-DE4D-9E01-514D58F9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739" y="4979947"/>
            <a:ext cx="241300" cy="2667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F95D354-FB8D-0E4B-8A2A-43924B6F01E7}"/>
              </a:ext>
            </a:extLst>
          </p:cNvPr>
          <p:cNvSpPr txBox="1"/>
          <p:nvPr/>
        </p:nvSpPr>
        <p:spPr>
          <a:xfrm>
            <a:off x="188514" y="4259716"/>
            <a:ext cx="8766972" cy="2031325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Konstytucja z 2 kwietnia 1997 roku zawiera zapis:</a:t>
            </a: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Rzeczypospolita Polska zapewnia obywatelom polskim należącym do mniejszości narodowych i etnicznych wolność zachowania i rozwoju własnego języka, zachowania obyczajów i tradycji oraz rozwoju własnej kultury.</a:t>
            </a:r>
          </a:p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Mniejszości narodowe i etniczne mają prawo do tworzenia własnych instytucji edukacyjnych, kulturalnych i instytucji służących ochronie tożsamości religijnej oraz do uczestnictwa w rozstrzyganiu spraw dotyczących ich tożsamości kulturowej.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DCBB5B44-C286-E24F-84C7-815B182F0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055" y="6494934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61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C7E95115-A4B4-3245-90E2-8FD93EF7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97" b="-80"/>
          <a:stretch/>
        </p:blipFill>
        <p:spPr bwMode="auto">
          <a:xfrm>
            <a:off x="4307654" y="346836"/>
            <a:ext cx="4571257" cy="616404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343697" y="1176519"/>
            <a:ext cx="3783403" cy="3477875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Białorusini to mniejszość narodowa tradycyjnie zamieszkała na południowo-wschodnich terenach województwa podlaskiego. Podczas przeprowadzonego w 2011 r. Narodowego spisu powszechnego ludności i mieszkań narodowość białoruską zadeklarowało 43.880 obywateli polskich.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053C7B-34F9-6146-80C9-E35E2D400CAC}"/>
              </a:ext>
            </a:extLst>
          </p:cNvPr>
          <p:cNvSpPr txBox="1"/>
          <p:nvPr/>
        </p:nvSpPr>
        <p:spPr>
          <a:xfrm>
            <a:off x="1152911" y="5442296"/>
            <a:ext cx="3005539" cy="1077218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Odsetek Białorusinów w woj. podlaskim według Narodowego Spisu Powszechnego Ludności i Mieszkań 2002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9F615346-E758-134A-9422-B1FC46FC7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15" y="4884230"/>
            <a:ext cx="241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00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79200" cy="3447098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Główne organizacje: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Białoruskie Towarzystwo Społeczno-Kulturalne,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Związek Białoruski w Rzeczypospolitej Polskiej - w skład którego wchodzą: Białoruskie Stowarzyszenie Literackie "Białowieża", Białoruskie Towarzystwo Historyczne, Stowarzyszenie Dziennikarzy Białoruskich, Rada Programowa Tygodnika „Niwa”, Białoruskie Zrzeszenie Studentów,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Stowarzyszenie „Muzeum i Ośrodek Kultury Białoruskiej” w Hajnówce,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Stowarzyszenie na Rzecz Dzieci i Młodzieży Uczących się Języka Białoruskiego „AB-BA”,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Stowarzyszenie Muzeum Małej Ojczyzny w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Studziwodach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Fundacja Villa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Sokarates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Fundacja </a:t>
            </a:r>
            <a:r>
              <a:rPr lang="pl-P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Tutaka</a:t>
            </a: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EC9720F3-2241-3144-ADF3-89D4DF65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11" y="338601"/>
            <a:ext cx="241300" cy="26670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51E7DEC-0A7A-634A-BE32-D60306BBF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19" b="219"/>
          <a:stretch/>
        </p:blipFill>
        <p:spPr bwMode="auto">
          <a:xfrm>
            <a:off x="3741923" y="4690771"/>
            <a:ext cx="1319043" cy="191719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91C0CB8-4F2F-FB4D-B916-E3797E0DF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4151" t="19094" r="342" b="18969"/>
          <a:stretch/>
        </p:blipFill>
        <p:spPr bwMode="auto">
          <a:xfrm>
            <a:off x="5288432" y="5109677"/>
            <a:ext cx="1759565" cy="11410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47B3DC2F-FBEF-E948-82FF-51ABEF91D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80" t="26464" r="646" b="24828"/>
          <a:stretch/>
        </p:blipFill>
        <p:spPr bwMode="auto">
          <a:xfrm>
            <a:off x="243620" y="5109677"/>
            <a:ext cx="2017317" cy="100391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E4975A14-A26A-7F4A-B7E4-A446D1E5B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66" r="-363"/>
          <a:stretch/>
        </p:blipFill>
        <p:spPr bwMode="auto">
          <a:xfrm>
            <a:off x="7275464" y="4925985"/>
            <a:ext cx="1514961" cy="15084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D16EDE46-C5E5-C842-AB16-D4398A76E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4586" t="16138" r="34847" b="16724"/>
          <a:stretch/>
        </p:blipFill>
        <p:spPr bwMode="auto">
          <a:xfrm>
            <a:off x="2488403" y="5062322"/>
            <a:ext cx="1026054" cy="11268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9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5846756" cy="2554545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Najważniejsze tytuły prasowe: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„Niwa" - tygodnik,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„Czasopis" - miesięcznik,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„Bielski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Hostineć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półrocznik,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„Białoruskie Zeszyty Historyczne" – półrocznik,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Termapiły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rocznik,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„Kalendarz Białoruski” – rocznik,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„Annus Albaruthenicus” – rocznik.</a:t>
            </a: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1C764ADB-62CF-C94F-8496-76C6A62B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084" y="262914"/>
            <a:ext cx="241300" cy="266700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2E27FFB-CC37-FF4C-A848-08F5C2F9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432" r="5432"/>
          <a:stretch/>
        </p:blipFill>
        <p:spPr bwMode="auto">
          <a:xfrm>
            <a:off x="1398279" y="3861224"/>
            <a:ext cx="1880604" cy="27334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B16D7966-7739-E54D-8050-B11C8DB6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014" r="1014"/>
          <a:stretch/>
        </p:blipFill>
        <p:spPr bwMode="auto">
          <a:xfrm>
            <a:off x="3646869" y="3876733"/>
            <a:ext cx="1880604" cy="27334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8F4A7743-B453-514C-9F7D-6974E883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95" r="395"/>
          <a:stretch/>
        </p:blipFill>
        <p:spPr bwMode="auto">
          <a:xfrm>
            <a:off x="5895458" y="3876733"/>
            <a:ext cx="1880604" cy="27334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F8905ABF-9253-F84A-9CB4-057D9C75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-605" b="-389"/>
          <a:stretch/>
        </p:blipFill>
        <p:spPr bwMode="auto">
          <a:xfrm>
            <a:off x="6844690" y="872152"/>
            <a:ext cx="1880604" cy="27334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7E0768D9-1C6E-8349-99F6-3B8B52430B05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7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3276595"/>
            <a:ext cx="225581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302BE50B-BDD1-7148-96B4-12DEA788038E}"/>
              </a:ext>
            </a:extLst>
          </p:cNvPr>
          <p:cNvSpPr txBox="1"/>
          <p:nvPr/>
        </p:nvSpPr>
        <p:spPr>
          <a:xfrm>
            <a:off x="690325" y="336628"/>
            <a:ext cx="3113668" cy="523220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Białorusini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DE27F3-1CCA-7C4C-B0D0-FE9417AE7DA0}"/>
              </a:ext>
            </a:extLst>
          </p:cNvPr>
          <p:cNvSpPr txBox="1"/>
          <p:nvPr/>
        </p:nvSpPr>
        <p:spPr>
          <a:xfrm>
            <a:off x="511575" y="1102571"/>
            <a:ext cx="8288728" cy="1938992"/>
          </a:xfrm>
          <a:prstGeom prst="rect">
            <a:avLst/>
          </a:prstGeom>
          <a:solidFill>
            <a:srgbClr val="F39730"/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Niepubliczne media:</a:t>
            </a:r>
            <a:endParaRPr lang="be-BY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Białoruskie Radio „Racja”– nadające programy w języku białoruskim.</a:t>
            </a:r>
          </a:p>
          <a:p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Ponadto w Telewizji Polskiej Odział w Białymstoku i Radiu Białystok działają białoruskie redakcje jakie przygotowują programy w języku białoruskim.</a:t>
            </a: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A46F6305-266E-AC4F-A210-8FCC43DAE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443" t="14435" r="1507" b="14960"/>
          <a:stretch/>
        </p:blipFill>
        <p:spPr bwMode="auto">
          <a:xfrm>
            <a:off x="885606" y="3290575"/>
            <a:ext cx="3336071" cy="131193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AE1B707C-78A2-2E4B-9D20-D9BFFDD5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516" b="7516"/>
          <a:stretch/>
        </p:blipFill>
        <p:spPr bwMode="auto">
          <a:xfrm>
            <a:off x="4746180" y="3456645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8C436D38-7DF7-494B-ADF7-BF123D602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7557" b="7557"/>
          <a:stretch/>
        </p:blipFill>
        <p:spPr bwMode="auto">
          <a:xfrm>
            <a:off x="5460531" y="4583337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AED23F92-56EB-3B4B-959C-9AE7CA21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6296" b="6296"/>
          <a:stretch/>
        </p:blipFill>
        <p:spPr bwMode="auto">
          <a:xfrm>
            <a:off x="1545781" y="4945897"/>
            <a:ext cx="2781345" cy="13599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5478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{68BF0944-3134-A545-B7F1-4E03A4C81E0F}tf16401369</Template>
  <TotalTime>592</TotalTime>
  <Words>1232</Words>
  <Application>Microsoft Macintosh PowerPoint</Application>
  <PresentationFormat>Pokaz na ekranie (4:3)</PresentationFormat>
  <Paragraphs>134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Rockwell</vt:lpstr>
      <vt:lpstr>Wingdings</vt:lpstr>
      <vt:lpstr>Atlas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Grześ</dc:creator>
  <cp:lastModifiedBy>Anna Grześ</cp:lastModifiedBy>
  <cp:revision>44</cp:revision>
  <dcterms:created xsi:type="dcterms:W3CDTF">2021-04-10T08:53:25Z</dcterms:created>
  <dcterms:modified xsi:type="dcterms:W3CDTF">2021-04-10T21:24:07Z</dcterms:modified>
</cp:coreProperties>
</file>