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1667" y="1655364"/>
            <a:ext cx="52259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200" dirty="0" smtClean="0">
                <a:solidFill>
                  <a:srgbClr val="323753"/>
                </a:solidFill>
                <a:latin typeface="Open Sans"/>
              </a:rPr>
              <a:t>Нарадзіўся</a:t>
            </a:r>
            <a:r>
              <a:rPr lang="be-BY" sz="3200" dirty="0">
                <a:solidFill>
                  <a:srgbClr val="323753"/>
                </a:solidFill>
                <a:latin typeface="Open Sans"/>
              </a:rPr>
              <a:t> 19 чэрвеня 1924 г. у </a:t>
            </a:r>
            <a:r>
              <a:rPr lang="be-BY" sz="3200" dirty="0" smtClean="0">
                <a:solidFill>
                  <a:srgbClr val="323753"/>
                </a:solidFill>
                <a:latin typeface="Open Sans"/>
              </a:rPr>
              <a:t>вёсцы </a:t>
            </a:r>
            <a:r>
              <a:rPr lang="be-BY" sz="3200" dirty="0">
                <a:solidFill>
                  <a:srgbClr val="323753"/>
                </a:solidFill>
                <a:latin typeface="Open Sans"/>
              </a:rPr>
              <a:t>Бычкі Ушацкага раёна Віцебскай вобласці. </a:t>
            </a:r>
            <a:r>
              <a:rPr lang="be-BY" sz="3200">
                <a:solidFill>
                  <a:srgbClr val="323753"/>
                </a:solidFill>
                <a:latin typeface="Open Sans"/>
              </a:rPr>
              <a:t>Яго </a:t>
            </a:r>
            <a:r>
              <a:rPr lang="be-BY" sz="3200" smtClean="0">
                <a:solidFill>
                  <a:srgbClr val="323753"/>
                </a:solidFill>
                <a:latin typeface="Open Sans"/>
              </a:rPr>
              <a:t>бацька </a:t>
            </a:r>
            <a:r>
              <a:rPr lang="be-BY" sz="3200" dirty="0">
                <a:solidFill>
                  <a:srgbClr val="323753"/>
                </a:solidFill>
                <a:latin typeface="Open Sans"/>
              </a:rPr>
              <a:t>Уладзімір Фёдаравіч і маці Ганна Рыгораўна займаліся сялянскай працай. </a:t>
            </a:r>
            <a:endParaRPr lang="pl-PL" sz="3200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32" y="1222589"/>
            <a:ext cx="6268995" cy="47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5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0702" y="302359"/>
            <a:ext cx="117306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800" dirty="0">
                <a:solidFill>
                  <a:srgbClr val="202122"/>
                </a:solidFill>
                <a:latin typeface="Arial" panose="020B0604020202020204" pitchFamily="34" charset="0"/>
              </a:rPr>
              <a:t>У Чэхіі перанёс аперацыю, пасля пагаршэння здароўя вярнуўся на Беларусь. Памёр 22 чэрвеня 2003 года ў 20 гадзін 30 хвілін у рэанімацыйным аддзяленні анкалагічнага шпіталя ў </a:t>
            </a:r>
            <a:r>
              <a:rPr lang="be-BY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Бараўлянах пад Мінскам.</a:t>
            </a:r>
            <a:endParaRPr lang="be-BY" sz="28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be-BY" sz="2800" dirty="0">
                <a:solidFill>
                  <a:srgbClr val="202122"/>
                </a:solidFill>
                <a:latin typeface="Arial" panose="020B0604020202020204" pitchFamily="34" charset="0"/>
              </a:rPr>
              <a:t>Пахаваны ў Мінску на Усходніх могілках. Падчас пахавання быў адпеты ўніяцкімі святарамі, труну пісьменніка накрылі бела-чырвона-белым </a:t>
            </a:r>
            <a:r>
              <a:rPr lang="be-BY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сцягам.</a:t>
            </a:r>
            <a:endParaRPr lang="be-BY" sz="2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2" name="Picture 2" descr="https://upload.wikimedia.org/wikipedia/commons/thumb/5/53/%D0%9C%D0%BE%D0%B3%D0%B8%D0%BB%D0%B0_%D0%BF%D0%B8%D1%81%D0%B0%D1%82%D0%B5%D0%BB%D1%8F_%D0%92%D0%B0%D1%81%D0%B8%D0%BB%D1%8F_%D0%91%D1%8B%D0%BA%D0%BE%D0%B2%D0%B0.jpg/220px-%D0%9C%D0%BE%D0%B3%D0%B8%D0%BB%D0%B0_%D0%BF%D0%B8%D1%81%D0%B0%D1%82%D0%B5%D0%BB%D1%8F_%D0%92%D0%B0%D1%81%D0%B8%D0%BB%D1%8F_%D0%91%D1%8B%D0%BA%D0%BE%D0%B2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9" y="3410902"/>
            <a:ext cx="4067116" cy="305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gdb.rferl.org/91800B71-231C-4D55-9151-30DC2AF53022_w1597_n_r1_st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71" y="3187942"/>
            <a:ext cx="6093192" cy="34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0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60173" y="392203"/>
            <a:ext cx="10758615" cy="583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</a:pPr>
            <a:r>
              <a:rPr lang="be-BY" sz="20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Аблава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e-BY" sz="20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r>
              <a:rPr lang="be-BY" sz="2000" b="1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Кароткі </a:t>
            </a:r>
            <a:r>
              <a:rPr lang="be-BY" sz="2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змест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e-BY" sz="2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r>
              <a:rPr lang="be-BY" sz="2000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be-BY" sz="2000" b="1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Ссыльны </a:t>
            </a:r>
            <a:r>
              <a:rPr lang="be-BY" sz="2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беларускі селянін Хведар Роўба дабіраецца з далёкага Котласа на поўначы Расіі ў сваю вёску Нядолішча. На чужыне засталіся жонка і дачка, якія памерлі. Роўбе хацелася апошні раз глянуць на сваю былую сялібу. Тут яго сын Міколка, на якога Хведар за моцна не спадзяваўся, паколькі той быў прадстаўніком улады</a:t>
            </a:r>
            <a:r>
              <a:rPr lang="pl-PL" sz="2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be-BY" sz="2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Роўба жыў па сумленні і ніколі не шукаў выгоды. Калі купіў малатарню, з яго савецкая ўлада зрабіла кулака, што нажываецца на іншых.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be-BY" sz="2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Селянін хаваецца ў лесе, пазбягае людзей, каб яго не выдалі, але ўсё ж такі хтосьці ўбачыў і на Хведара наладжваюць аблаву, якую ўзначальвае яго сын Міколка. Роўба да апошняй хвіліны не здаецца, а затым трагічна гіне ў балотнай </a:t>
            </a:r>
            <a:r>
              <a:rPr lang="be-BY" sz="2000" b="1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твані.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be-BY" sz="2000" b="1" dirty="0"/>
              <a:t>«Аблава» – гэта перш за ўсё твор пра амаральнасць сталіншчыны, пра тое, як яна не толькі фізічна знішчала мноства людзей, але і расчалавечвала чалавека, растоптвала ў яго душы спагадлівасць і спачувальнасць, міласэрнасць і здольнасць адчуваць чужы боль, звычайную суседскую прыязнасць, сяброўскія і сваяцкія </a:t>
            </a:r>
            <a:r>
              <a:rPr lang="be-BY" sz="2000" b="1" dirty="0" smtClean="0"/>
              <a:t>пачуцці.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be-BY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68090" y="459499"/>
            <a:ext cx="10723693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</a:pPr>
            <a:r>
              <a:rPr lang="be-BY" sz="2000" b="1" i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Калі хочацца жыць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8770" algn="just">
              <a:lnSpc>
                <a:spcPct val="115000"/>
              </a:lnSpc>
              <a:spcAft>
                <a:spcPts val="0"/>
              </a:spcAft>
            </a:pPr>
            <a:r>
              <a:rPr lang="be-BY" sz="20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r>
              <a:rPr lang="be-BY" sz="2000" b="1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Кароткі </a:t>
            </a:r>
            <a:r>
              <a:rPr lang="be-BY" sz="2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змест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e-BY" sz="2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r>
              <a:rPr lang="be-BY" sz="2000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be-BY" sz="2000" b="1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Падзея </a:t>
            </a:r>
            <a:r>
              <a:rPr lang="be-BY" sz="2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твора адбываецца ў час ІІ сусветнай вайны. Двух маладых беларускіх жаўнераў з разбітага аддзела апынулася каля ракі Дон. У іх няма патронаў, Алёшка моцна паранены ў ногу, няма як уцякаць. Неўзабаве тут могуць паявіцца немцы. Ранены салдат просіць сябра Валодзю, каб дабіў яго, а потым спрабуе самагубства. На даляглядзе паяўляюцца немцы. Валодзя бярэ сябра пад пахі і кідаецца ў раку. Паранены, рэшткамі сіл даплывае на другі бераг. Алёшка не перажыў. Валодзя ў люстры вады ўбачыў сваю пасівелую, за кароткі час, галаву.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e-BY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e-BY" strike="sngStrike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/>
            </a:r>
            <a:br>
              <a:rPr lang="be-BY" strike="sngStrike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br>
            <a:endParaRPr lang="pl-PL" dirty="0"/>
          </a:p>
        </p:txBody>
      </p:sp>
      <p:pic>
        <p:nvPicPr>
          <p:cNvPr id="11268" name="Picture 4" descr="Васіль Быкаў у Горадні, дзе пісаўся «Сотнікаў». 1970 г. Фота Аркадзя Перах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32" y="3467213"/>
            <a:ext cx="5451218" cy="30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3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22225" y="565593"/>
            <a:ext cx="9016699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Васіль Быкаў – </a:t>
            </a:r>
            <a:r>
              <a:rPr lang="be-BY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жыццёвы </a:t>
            </a:r>
            <a:r>
              <a:rPr lang="be-BY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творчы шлях</a:t>
            </a:r>
            <a:endParaRPr lang="pl-PL" sz="4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Ці верыў Васіль Быкаў у Бога і што казаў пра рэлігію ў Беларусі – фрагменты інтэрв&amp;#039;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80" y="1820384"/>
            <a:ext cx="6662489" cy="44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9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4617" y="155616"/>
            <a:ext cx="53102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800" dirty="0">
                <a:solidFill>
                  <a:srgbClr val="323753"/>
                </a:solidFill>
                <a:latin typeface="Open Sans"/>
              </a:rPr>
              <a:t>У </a:t>
            </a:r>
            <a:r>
              <a:rPr lang="be-BY" sz="2800" b="1" dirty="0">
                <a:solidFill>
                  <a:srgbClr val="323753"/>
                </a:solidFill>
                <a:latin typeface="Open Sans"/>
              </a:rPr>
              <a:t>1939 г.</a:t>
            </a:r>
            <a:r>
              <a:rPr lang="be-BY" sz="2800" dirty="0">
                <a:solidFill>
                  <a:srgbClr val="323753"/>
                </a:solidFill>
                <a:latin typeface="Open Sans"/>
              </a:rPr>
              <a:t> Васіль скончыў 8 класаў Кубліцкай школы і паступіў у Віцебскае мастацкае вучылішча на жывапіснае аддзяленне, потым яго перавялі на скульптурнае. Аднак праз год давялося пакінуць гэту навучальную ўстанову, паколькі ў той час адмянілі дзяржаўныя стыпендыі і матэрыяльнае становішча сям’і не дазволіла працягнуць навучанне.</a:t>
            </a:r>
            <a:endParaRPr lang="pl-PL" sz="2800" dirty="0"/>
          </a:p>
        </p:txBody>
      </p:sp>
      <p:pic>
        <p:nvPicPr>
          <p:cNvPr id="3074" name="Picture 2" descr="З СЯМЕЙНАГА АРХІВА (Васіль Быкаў) | Беларускія народныя пісьменнікі і паэ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49" y="1166070"/>
            <a:ext cx="6227277" cy="45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0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80968" y="890653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e-BY" sz="2800" dirty="0">
                <a:solidFill>
                  <a:srgbClr val="323753"/>
                </a:solidFill>
                <a:latin typeface="Open Sans"/>
              </a:rPr>
              <a:t>Летам </a:t>
            </a:r>
            <a:r>
              <a:rPr lang="be-BY" sz="2800" b="1" dirty="0">
                <a:solidFill>
                  <a:srgbClr val="323753"/>
                </a:solidFill>
                <a:latin typeface="Open Sans"/>
              </a:rPr>
              <a:t>1942 г.</a:t>
            </a:r>
            <a:r>
              <a:rPr lang="be-BY" sz="2800" dirty="0">
                <a:solidFill>
                  <a:srgbClr val="323753"/>
                </a:solidFill>
                <a:latin typeface="Open Sans"/>
              </a:rPr>
              <a:t> Васіль Быкаў быў прызваны ў Чырвоную Армію, накіраваны на вучобу ў Саратаўскае ваеннае вучылішча. З </a:t>
            </a:r>
            <a:r>
              <a:rPr lang="be-BY" sz="2800" b="1" dirty="0">
                <a:solidFill>
                  <a:srgbClr val="323753"/>
                </a:solidFill>
                <a:latin typeface="Open Sans"/>
              </a:rPr>
              <a:t>1943 г.</a:t>
            </a:r>
            <a:r>
              <a:rPr lang="be-BY" sz="2800" dirty="0">
                <a:solidFill>
                  <a:srgbClr val="323753"/>
                </a:solidFill>
                <a:latin typeface="Open Sans"/>
              </a:rPr>
              <a:t> ваяваў на 2-м і 3-м Украінскіх франтах у званні малодшага лейтэнанта, потым лейтэнанта, камандаваў спачатку стралковым узводам, потым узводам саракапяціміліметровых гармат. Двойчы быў паранены. </a:t>
            </a:r>
            <a:endParaRPr lang="pl-PL" sz="2800" dirty="0"/>
          </a:p>
        </p:txBody>
      </p:sp>
      <p:pic>
        <p:nvPicPr>
          <p:cNvPr id="4098" name="Picture 2" descr="Васіль Быкаў: Біяграф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19" y="457417"/>
            <a:ext cx="4068661" cy="592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8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0451" y="786533"/>
            <a:ext cx="71222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800" dirty="0">
                <a:solidFill>
                  <a:srgbClr val="323753"/>
                </a:solidFill>
                <a:latin typeface="Open Sans"/>
              </a:rPr>
              <a:t>Пасля дэмабілізацыі ў </a:t>
            </a:r>
            <a:r>
              <a:rPr lang="be-BY" sz="2800" b="1" dirty="0">
                <a:solidFill>
                  <a:srgbClr val="323753"/>
                </a:solidFill>
                <a:latin typeface="Open Sans"/>
              </a:rPr>
              <a:t>маі 1947 г.</a:t>
            </a:r>
            <a:r>
              <a:rPr lang="be-BY" sz="2800" dirty="0">
                <a:solidFill>
                  <a:srgbClr val="323753"/>
                </a:solidFill>
                <a:latin typeface="Open Sans"/>
              </a:rPr>
              <a:t> Быкаў прыехаў у Беларусь. Месцам жыхарства ён вырашыў абраць горад </a:t>
            </a:r>
            <a:r>
              <a:rPr lang="be-BY" sz="2800" dirty="0" smtClean="0">
                <a:solidFill>
                  <a:srgbClr val="323753"/>
                </a:solidFill>
                <a:latin typeface="Open Sans"/>
              </a:rPr>
              <a:t>Гродна. </a:t>
            </a:r>
            <a:r>
              <a:rPr lang="be-BY" sz="2800" dirty="0">
                <a:solidFill>
                  <a:srgbClr val="323753"/>
                </a:solidFill>
                <a:latin typeface="Open Sans"/>
              </a:rPr>
              <a:t>Нейкі час працаваў у мастацкай майстэрні, пазней уладкаваўся на работу ў рэдакцыю абласной газеты «Гродзенская </a:t>
            </a:r>
            <a:r>
              <a:rPr lang="be-BY" sz="2800" dirty="0" smtClean="0">
                <a:solidFill>
                  <a:srgbClr val="323753"/>
                </a:solidFill>
                <a:latin typeface="Open Sans"/>
              </a:rPr>
              <a:t>праўда», быў карэктарам, стыльрэдактарам, часам выступаў як журналіст. На </a:t>
            </a:r>
            <a:r>
              <a:rPr lang="be-BY" sz="2800" dirty="0">
                <a:solidFill>
                  <a:srgbClr val="323753"/>
                </a:solidFill>
                <a:latin typeface="Open Sans"/>
              </a:rPr>
              <a:t>старонках гэтай газеты ў </a:t>
            </a:r>
            <a:r>
              <a:rPr lang="be-BY" sz="2800" b="1" dirty="0">
                <a:solidFill>
                  <a:srgbClr val="323753"/>
                </a:solidFill>
                <a:latin typeface="Open Sans"/>
              </a:rPr>
              <a:t>1949 г.</a:t>
            </a:r>
            <a:r>
              <a:rPr lang="be-BY" sz="2800" dirty="0">
                <a:solidFill>
                  <a:srgbClr val="323753"/>
                </a:solidFill>
                <a:latin typeface="Open Sans"/>
              </a:rPr>
              <a:t> з’явіліся яго першыя апавяданні на рускай мове на ваенную тэматыку: «У той дзень» і «У першым баі».</a:t>
            </a:r>
            <a:endParaRPr lang="pl-PL" sz="2800" dirty="0"/>
          </a:p>
        </p:txBody>
      </p:sp>
      <p:pic>
        <p:nvPicPr>
          <p:cNvPr id="5122" name="Picture 2" descr="Васіль Быкаў. Гарадзенскі архі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37" y="786533"/>
            <a:ext cx="3508653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5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14399" y="1264672"/>
            <a:ext cx="52804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800" dirty="0">
                <a:solidFill>
                  <a:srgbClr val="323753"/>
                </a:solidFill>
                <a:latin typeface="Open Sans"/>
              </a:rPr>
              <a:t>У Гродне яго ў 1949 г. другі раз прызвалі ў кадры Савецкай Арміі. У </a:t>
            </a:r>
            <a:r>
              <a:rPr lang="be-BY" sz="2800" b="1" dirty="0">
                <a:solidFill>
                  <a:srgbClr val="323753"/>
                </a:solidFill>
                <a:latin typeface="Open Sans"/>
              </a:rPr>
              <a:t>1949-1955 гг.</a:t>
            </a:r>
            <a:r>
              <a:rPr lang="be-BY" sz="2800" dirty="0">
                <a:solidFill>
                  <a:srgbClr val="323753"/>
                </a:solidFill>
                <a:latin typeface="Open Sans"/>
              </a:rPr>
              <a:t> Быкаў служыў на Далёкім Усходзе, на Курыльскіх </a:t>
            </a:r>
            <a:r>
              <a:rPr lang="be-BY" sz="2800" dirty="0" smtClean="0">
                <a:solidFill>
                  <a:srgbClr val="323753"/>
                </a:solidFill>
                <a:latin typeface="Open Sans"/>
              </a:rPr>
              <a:t>астравах.</a:t>
            </a:r>
            <a:endParaRPr lang="be-BY" sz="2800" dirty="0">
              <a:solidFill>
                <a:srgbClr val="323753"/>
              </a:solidFill>
              <a:latin typeface="Open Sans"/>
            </a:endParaRPr>
          </a:p>
          <a:p>
            <a:r>
              <a:rPr lang="be-BY" sz="2800" dirty="0">
                <a:solidFill>
                  <a:srgbClr val="323753"/>
                </a:solidFill>
                <a:latin typeface="Open Sans"/>
              </a:rPr>
              <a:t>У канцы </a:t>
            </a:r>
            <a:r>
              <a:rPr lang="be-BY" sz="2800" b="1" dirty="0">
                <a:solidFill>
                  <a:srgbClr val="323753"/>
                </a:solidFill>
                <a:latin typeface="Open Sans"/>
              </a:rPr>
              <a:t>1955 г.</a:t>
            </a:r>
            <a:r>
              <a:rPr lang="be-BY" sz="2800" dirty="0">
                <a:solidFill>
                  <a:srgbClr val="323753"/>
                </a:solidFill>
                <a:latin typeface="Open Sans"/>
              </a:rPr>
              <a:t> Васіль Быкаў быў дэмабілізаваны і вярнуўся ў Гродна. Стаў ізноў працаваць у газеце «Гродзенская праўда».</a:t>
            </a:r>
            <a:endParaRPr lang="be-BY" sz="2800" b="0" i="0" dirty="0">
              <a:solidFill>
                <a:srgbClr val="323753"/>
              </a:solidFill>
              <a:effectLst/>
              <a:latin typeface="Open Sans"/>
            </a:endParaRPr>
          </a:p>
        </p:txBody>
      </p:sp>
      <p:pic>
        <p:nvPicPr>
          <p:cNvPr id="6146" name="Picture 2" descr="Валошкі Васіля Быкава: сёння майстру ваеннай прозы споўнілася б 95 гадо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33" y="103137"/>
            <a:ext cx="4316215" cy="61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4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0703" y="117043"/>
            <a:ext cx="77106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800" dirty="0" smtClean="0">
                <a:solidFill>
                  <a:srgbClr val="323753"/>
                </a:solidFill>
                <a:latin typeface="Open Sans"/>
              </a:rPr>
              <a:t>У </a:t>
            </a:r>
            <a:r>
              <a:rPr lang="be-BY" sz="2800" b="1" dirty="0" smtClean="0">
                <a:solidFill>
                  <a:srgbClr val="323753"/>
                </a:solidFill>
                <a:latin typeface="Open Sans"/>
              </a:rPr>
              <a:t>1957 </a:t>
            </a:r>
            <a:r>
              <a:rPr lang="be-BY" sz="2800" b="1" dirty="0">
                <a:solidFill>
                  <a:srgbClr val="323753"/>
                </a:solidFill>
                <a:latin typeface="Open Sans"/>
              </a:rPr>
              <a:t>г.</a:t>
            </a:r>
            <a:r>
              <a:rPr lang="be-BY" sz="2800" dirty="0">
                <a:solidFill>
                  <a:srgbClr val="323753"/>
                </a:solidFill>
                <a:latin typeface="Open Sans"/>
              </a:rPr>
              <a:t> з-пад </a:t>
            </a:r>
            <a:r>
              <a:rPr lang="be-BY" sz="2800" dirty="0" smtClean="0">
                <a:solidFill>
                  <a:srgbClr val="323753"/>
                </a:solidFill>
                <a:latin typeface="Open Sans"/>
              </a:rPr>
              <a:t>пяра Быкава выйшла </a:t>
            </a:r>
            <a:r>
              <a:rPr lang="be-BY" sz="2800" dirty="0">
                <a:solidFill>
                  <a:srgbClr val="323753"/>
                </a:solidFill>
                <a:latin typeface="Open Sans"/>
              </a:rPr>
              <a:t>яго першая аповесць «Апошні баец», прысвечаная першапачатковаму этапу Вялікай Айчыннай вайны</a:t>
            </a:r>
            <a:r>
              <a:rPr lang="be-BY" sz="2800" dirty="0" smtClean="0">
                <a:solidFill>
                  <a:srgbClr val="323753"/>
                </a:solidFill>
                <a:latin typeface="Open Sans"/>
              </a:rPr>
              <a:t>.</a:t>
            </a:r>
          </a:p>
          <a:p>
            <a:r>
              <a:rPr lang="be-BY" sz="2800" dirty="0" smtClean="0">
                <a:solidFill>
                  <a:srgbClr val="323753"/>
                </a:solidFill>
                <a:latin typeface="Open Sans"/>
              </a:rPr>
              <a:t>Неўзабаве сам пісьменнік даў гэтаму твору дрэнную ацэнку, бо ён выдуманы.</a:t>
            </a:r>
          </a:p>
          <a:p>
            <a:r>
              <a:rPr lang="be-BY" sz="2800" dirty="0"/>
              <a:t>Быкаў лічыў, што праўдзіва расказаць пра вайну можна толькі рэальна паказаўшы яе трагічныя </a:t>
            </a:r>
            <a:r>
              <a:rPr lang="be-BY" sz="2800" dirty="0" smtClean="0"/>
              <a:t>падзеі.</a:t>
            </a:r>
          </a:p>
          <a:p>
            <a:r>
              <a:rPr lang="be-BY" sz="2800" dirty="0"/>
              <a:t>Галоўнае, што вызначае творы Васіля Быкава, – гэта глыбіня думкі аб жыцці </a:t>
            </a:r>
            <a:endParaRPr lang="be-BY" sz="2800" dirty="0" smtClean="0"/>
          </a:p>
          <a:p>
            <a:r>
              <a:rPr lang="be-BY" sz="2800" dirty="0" smtClean="0"/>
              <a:t>і </a:t>
            </a:r>
            <a:r>
              <a:rPr lang="be-BY" sz="2800" dirty="0"/>
              <a:t>чалавеку… У цэнтры яго ўвагі заўсёды чалавек. Падзеі цікавяць Быкава не самі па сабе, але як сума акалічнасцей, у якіх можа праявіцца характар чалавека, яго </a:t>
            </a:r>
            <a:r>
              <a:rPr lang="be-BY" sz="2800" dirty="0" smtClean="0"/>
              <a:t>сутнасць.</a:t>
            </a:r>
            <a:endParaRPr lang="pl-PL" sz="2800" dirty="0"/>
          </a:p>
        </p:txBody>
      </p:sp>
      <p:pic>
        <p:nvPicPr>
          <p:cNvPr id="7170" name="Picture 2" descr="Научная библиотека НГТУ им. Г.П. Лыщинского: 19 июня – 100 лет со дня  рождения советского и белорусского писателя Василя Бы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10" y="315292"/>
            <a:ext cx="4078025" cy="615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4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15545" y="420301"/>
            <a:ext cx="11096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</a:rPr>
              <a:t>У 1978 годзе пераехаў на сталае жыццё ў </a:t>
            </a:r>
            <a:r>
              <a:rPr lang="ru-RU" sz="2800" dirty="0" smtClean="0">
                <a:latin typeface="Arial" panose="020B0604020202020204" pitchFamily="34" charset="0"/>
              </a:rPr>
              <a:t>Мінск. </a:t>
            </a:r>
            <a:r>
              <a:rPr lang="ru-RU" sz="2800" dirty="0">
                <a:latin typeface="Arial" panose="020B0604020202020204" pitchFamily="34" charset="0"/>
              </a:rPr>
              <a:t>3 гэтага часу займаўся выключна творчай працай.</a:t>
            </a:r>
            <a:r>
              <a:rPr lang="ru-RU" sz="28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ru-RU" sz="28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2800" dirty="0"/>
              <a:t>Выбіраўся дэпутатам Вярхоўнага Савета БССР (</a:t>
            </a:r>
            <a:r>
              <a:rPr lang="ru-RU" sz="2800" dirty="0" smtClean="0"/>
              <a:t>1978—1989.</a:t>
            </a:r>
          </a:p>
          <a:p>
            <a:r>
              <a:rPr lang="be-BY" sz="2800" dirty="0"/>
              <a:t>Быў прэзідэнтам Беларускага </a:t>
            </a:r>
            <a:r>
              <a:rPr lang="be-BY" sz="2800" dirty="0" smtClean="0"/>
              <a:t>ПЭН-цэнтра. </a:t>
            </a:r>
            <a:r>
              <a:rPr lang="be-BY" sz="2800" dirty="0"/>
              <a:t>У 1990 годзе абраны прэзідэнтам Згуртавання беларусаў свету «Бацькаўшчына</a:t>
            </a:r>
            <a:r>
              <a:rPr lang="be-BY" sz="2800" dirty="0" smtClean="0"/>
              <a:t>».</a:t>
            </a:r>
            <a:endParaRPr lang="pl-PL" sz="2800" dirty="0"/>
          </a:p>
        </p:txBody>
      </p:sp>
      <p:pic>
        <p:nvPicPr>
          <p:cNvPr id="8198" name="Picture 6" descr="Васіль Быкаў: паміж пісьменнікам і мастаком | ЗАПІСКІ НА ПАЛЯХ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54" y="2885603"/>
            <a:ext cx="65341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7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1275" y="230313"/>
            <a:ext cx="118707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800" dirty="0">
                <a:solidFill>
                  <a:srgbClr val="202122"/>
                </a:solidFill>
                <a:latin typeface="Arial" panose="020B0604020202020204" pitchFamily="34" charset="0"/>
              </a:rPr>
              <a:t>У пачатку 1998 года Васіль Быкаў на запрашэнне Фінскага ПЭН-цэнтра вырашыў пажыць у </a:t>
            </a:r>
            <a:r>
              <a:rPr lang="be-BY" sz="2800" dirty="0">
                <a:latin typeface="Arial" panose="020B0604020202020204" pitchFamily="34" charset="0"/>
              </a:rPr>
              <a:t>Фінляндыі</a:t>
            </a:r>
            <a:r>
              <a:rPr lang="be-BY" sz="2800" dirty="0">
                <a:solidFill>
                  <a:srgbClr val="202122"/>
                </a:solidFill>
                <a:latin typeface="Arial" panose="020B0604020202020204" pitchFamily="34" charset="0"/>
              </a:rPr>
              <a:t>, куды і пераехаў разам з жонкай у чэрвені таго ж </a:t>
            </a:r>
            <a:r>
              <a:rPr lang="be-BY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года. </a:t>
            </a:r>
            <a:r>
              <a:rPr lang="be-BY" sz="2800" dirty="0">
                <a:solidFill>
                  <a:srgbClr val="202122"/>
                </a:solidFill>
                <a:latin typeface="Arial" panose="020B0604020202020204" pitchFamily="34" charset="0"/>
              </a:rPr>
              <a:t>У снежні 2002 года Васіль Быкаў пасяліўся ў </a:t>
            </a:r>
            <a:r>
              <a:rPr lang="be-BY" sz="2800" dirty="0">
                <a:latin typeface="Arial" panose="020B0604020202020204" pitchFamily="34" charset="0"/>
              </a:rPr>
              <a:t>Чэхіі</a:t>
            </a:r>
            <a:r>
              <a:rPr lang="be-BY" sz="2800" dirty="0">
                <a:solidFill>
                  <a:srgbClr val="202122"/>
                </a:solidFill>
                <a:latin typeface="Arial" panose="020B0604020202020204" pitchFamily="34" charset="0"/>
              </a:rPr>
              <a:t>, перад гэтым пэўны час жыў у </a:t>
            </a:r>
            <a:r>
              <a:rPr lang="be-BY" sz="2800" dirty="0">
                <a:latin typeface="Arial" panose="020B0604020202020204" pitchFamily="34" charset="0"/>
              </a:rPr>
              <a:t>Германіі</a:t>
            </a:r>
            <a:r>
              <a:rPr lang="be-BY" sz="2800" dirty="0">
                <a:solidFill>
                  <a:srgbClr val="202122"/>
                </a:solidFill>
                <a:latin typeface="Arial" panose="020B0604020202020204" pitchFamily="34" charset="0"/>
              </a:rPr>
              <a:t>. У 2002 годзе апублікаваў кнігу ўспамінаў «</a:t>
            </a:r>
            <a:r>
              <a:rPr lang="be-BY" sz="2800" dirty="0">
                <a:latin typeface="Arial" panose="020B0604020202020204" pitchFamily="34" charset="0"/>
              </a:rPr>
              <a:t>Доўгая дарога дадому</a:t>
            </a:r>
            <a:r>
              <a:rPr lang="be-BY" sz="2800" dirty="0">
                <a:solidFill>
                  <a:srgbClr val="202122"/>
                </a:solidFill>
                <a:latin typeface="Arial" panose="020B0604020202020204" pitchFamily="34" charset="0"/>
              </a:rPr>
              <a:t>».</a:t>
            </a:r>
            <a:endParaRPr lang="pl-PL" sz="2800" dirty="0"/>
          </a:p>
        </p:txBody>
      </p:sp>
      <p:pic>
        <p:nvPicPr>
          <p:cNvPr id="9222" name="Picture 6" descr="Доўгая дарога дадому by Vasil Bykaŭ | Goodre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65" y="2766877"/>
            <a:ext cx="2521722" cy="384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Доўгая дарога дадому» — REFORM.news (ранее REFORM.by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04" y="2823826"/>
            <a:ext cx="5775420" cy="37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4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86</Words>
  <Application>Microsoft Office PowerPoint</Application>
  <PresentationFormat>Panoramiczny</PresentationFormat>
  <Paragraphs>31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SimSun</vt:lpstr>
      <vt:lpstr>Arial</vt:lpstr>
      <vt:lpstr>Calibri</vt:lpstr>
      <vt:lpstr>Open Sans</vt:lpstr>
      <vt:lpstr>Times New Roman</vt:lpstr>
      <vt:lpstr>Trebuchet MS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J.Karczewski</dc:creator>
  <cp:lastModifiedBy>J.Karczewski</cp:lastModifiedBy>
  <cp:revision>17</cp:revision>
  <dcterms:created xsi:type="dcterms:W3CDTF">2024-10-31T14:55:59Z</dcterms:created>
  <dcterms:modified xsi:type="dcterms:W3CDTF">2025-01-09T15:50:55Z</dcterms:modified>
</cp:coreProperties>
</file>