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4" r:id="rId7"/>
    <p:sldId id="267" r:id="rId8"/>
    <p:sldId id="268" r:id="rId9"/>
    <p:sldId id="269" r:id="rId10"/>
    <p:sldId id="283" r:id="rId11"/>
    <p:sldId id="265" r:id="rId12"/>
    <p:sldId id="270" r:id="rId13"/>
    <p:sldId id="271" r:id="rId14"/>
    <p:sldId id="284" r:id="rId15"/>
    <p:sldId id="280" r:id="rId16"/>
    <p:sldId id="285" r:id="rId17"/>
    <p:sldId id="281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F9B94-9FBF-467D-A43C-99EA2FECAF07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8623D-A101-4A1A-AB57-9D9C6D01D6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95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623D-A101-4A1A-AB57-9D9C6D01D63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74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623D-A101-4A1A-AB57-9D9C6D01D63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73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623D-A101-4A1A-AB57-9D9C6D01D63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54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623D-A101-4A1A-AB57-9D9C6D01D63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99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1BDF2-62F6-D484-9569-998667F0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ADB3FF4-016D-C755-5553-7A4F93D96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D92E034-CD44-36AF-7108-FB9FAD900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8B53D4-8397-11A0-FEA5-0A9923D46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8623D-A101-4A1A-AB57-9D9C6D01D63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12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10/5/2025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10/5/2025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i.com/Uladzimir_Karatkievic/" TargetMode="External"/><Relationship Id="rId2" Type="http://schemas.openxmlformats.org/officeDocument/2006/relationships/hyperlink" Target="https://kamunikat.org/karatkievicz-uladzimi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arotkizmest.by/%D0%B1%D0%B8%D0%BE%D0%B3%D1%80%D0%B0%D1%84%D0%B8%D0%B8/%D1%83%D0%BB%D0%B0%D0%B4%D0%B7%D1%96%D0%BC%D1%96%D1%80-%D0%BA%D0%B0%D1%80%D0%B0%D1%82%D0%BA%D0%B5%D0%B2%D1%96%D1%87.html" TargetMode="External"/><Relationship Id="rId4" Type="http://schemas.openxmlformats.org/officeDocument/2006/relationships/hyperlink" Target="http://www.belsoch.by/?p=viewlist&amp;aid=karatkevi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osoba, ubrania, Ludzka twarz&#10;&#10;Zawartość wygenerowana przez AI może być niepoprawna.">
            <a:extLst>
              <a:ext uri="{FF2B5EF4-FFF2-40B4-BE49-F238E27FC236}">
                <a16:creationId xmlns:a16="http://schemas.microsoft.com/office/drawing/2014/main" id="{F8A217C1-1CAD-E90D-9317-85D535B55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14" y="893460"/>
            <a:ext cx="4053206" cy="541123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383C0E5-6E72-0EAD-F2BC-DDC8BC5BB239}"/>
              </a:ext>
            </a:extLst>
          </p:cNvPr>
          <p:cNvSpPr txBox="1"/>
          <p:nvPr/>
        </p:nvSpPr>
        <p:spPr>
          <a:xfrm>
            <a:off x="1178010" y="1022444"/>
            <a:ext cx="6096000" cy="458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buNone/>
            </a:pPr>
            <a:r>
              <a:rPr lang="be-BY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Уладзімір Караткевіч – 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класік беларускай літаратуры, паэт, празаік, драматург, кінасцэнарыст, публіцыст, перакладчык. Адзін з самых яскравых творцаў ХХ ст., якога называюць бацькам беларускай гістарычнай раманістыкі.</a:t>
            </a:r>
            <a:endParaRPr lang="pl-P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65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4BF3-9356-80B9-3E3A-F08DC113B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733FA2E-12C6-5F2E-3B1F-C96E8CB2B1C9}"/>
              </a:ext>
            </a:extLst>
          </p:cNvPr>
          <p:cNvSpPr txBox="1"/>
          <p:nvPr/>
        </p:nvSpPr>
        <p:spPr>
          <a:xfrm>
            <a:off x="1079156" y="781216"/>
            <a:ext cx="1003368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Быў. Ёсць. Буду.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Таму, што заўжды, як пракляты,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Жыву бяздоннай трывогай,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Таму, што сэрца маё распята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ўсе мільярды двухногіх.</a:t>
            </a:r>
          </a:p>
          <a:p>
            <a:pPr>
              <a:buNone/>
            </a:pPr>
            <a:endParaRPr lang="be-B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Гэтыя словы якраз і перадаюць Вечнасць. Усё адлічваецца ад дзеяслова цяперашняга часу – ёсць. Без яго няма «быў», як няма і «буду», няма вечнасці. Толькі ўсведамленне зробленага для людзей, для «жывых» і «тых, што сканалі», дае права спадзявацца на несмяротнасць. Лірычны герой верша заслужыў гэтае права на вечнасць, бо жыў трывогамі за лёс чалавецтва.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22664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0B2B1CB-2FD0-0E2B-7571-1AC33CDC9DEF}"/>
              </a:ext>
            </a:extLst>
          </p:cNvPr>
          <p:cNvSpPr txBox="1"/>
          <p:nvPr/>
        </p:nvSpPr>
        <p:spPr>
          <a:xfrm>
            <a:off x="963827" y="1044309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Галоўная тэматыка яго творчасці – гістарычная. У сваёй прозе прадставіў шырокую панараму жыцця беларускіх зямель розных эпох. Сярод самых вядомых празаічных твораў Караткевіча – </a:t>
            </a:r>
            <a:r>
              <a:rPr lang="be-BY" sz="2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Дзікае паляванне караля Стаха</a:t>
            </a:r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e-BY" sz="2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Сівая легенда. Каласы пад сярпом тваім</a:t>
            </a:r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першы беларускі гістарычны раман, прысвечаны падзеям напярэдадні паўстання 1863 г.</a:t>
            </a:r>
            <a:endParaRPr lang="pl-PL" sz="2800" dirty="0"/>
          </a:p>
        </p:txBody>
      </p:sp>
      <p:pic>
        <p:nvPicPr>
          <p:cNvPr id="6" name="Obraz 5" descr="Obraz zawierający tekst, zrzut ekranu, projekt graficzny, Grafika&#10;&#10;Zawartość wygenerowana przez AI może być niepoprawna.">
            <a:extLst>
              <a:ext uri="{FF2B5EF4-FFF2-40B4-BE49-F238E27FC236}">
                <a16:creationId xmlns:a16="http://schemas.microsoft.com/office/drawing/2014/main" id="{A53733B9-B553-66D8-E23D-BA6B24F1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27" y="95250"/>
            <a:ext cx="2500313" cy="3333750"/>
          </a:xfrm>
          <a:prstGeom prst="rect">
            <a:avLst/>
          </a:prstGeom>
        </p:spPr>
      </p:pic>
      <p:pic>
        <p:nvPicPr>
          <p:cNvPr id="8" name="Obraz 7" descr="Obraz zawierający tekst, Publikacja, Okładka książki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22CCF036-0105-F46F-6AF9-222453D95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13" y="2986513"/>
            <a:ext cx="2260974" cy="36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3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AC39C7-4BFB-6636-407C-C0A3CBE33A65}"/>
              </a:ext>
            </a:extLst>
          </p:cNvPr>
          <p:cNvSpPr txBox="1"/>
          <p:nvPr/>
        </p:nvSpPr>
        <p:spPr>
          <a:xfrm>
            <a:off x="1054443" y="1341105"/>
            <a:ext cx="62201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buNone/>
            </a:pP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Талент У. Караткевіча раскрыўся і ў драматургіі. Шмат вядомых п’ес прама ці</a:t>
            </a:r>
            <a:r>
              <a:rPr lang="pl-PL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ўскосна закранаюць гістарычную тэму: </a:t>
            </a:r>
            <a:r>
              <a:rPr lang="be-BY" sz="3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Кастусь Каліноўскі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e-BY" sz="3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Званы Віцебска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e-BY" sz="3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Маці ўрагану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Таксама пісаў сцэнарыі да фільмаў </a:t>
            </a:r>
            <a:r>
              <a:rPr lang="be-BY" sz="3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Хрыстос прызямліўся ў Гародні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e-BY" sz="3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Сведкі вечнасці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e-BY" sz="3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Памяць</a:t>
            </a:r>
            <a:r>
              <a:rPr lang="be-BY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tekst, Ludzka twarz, plakat, książka&#10;&#10;Zawartość wygenerowana przez AI może być niepoprawna.">
            <a:extLst>
              <a:ext uri="{FF2B5EF4-FFF2-40B4-BE49-F238E27FC236}">
                <a16:creationId xmlns:a16="http://schemas.microsoft.com/office/drawing/2014/main" id="{AAE863AC-C585-B681-02DE-2CA8C882A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60" y="674400"/>
            <a:ext cx="3545839" cy="58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2E0A131-E954-89C5-D179-5980670C372D}"/>
              </a:ext>
            </a:extLst>
          </p:cNvPr>
          <p:cNvSpPr txBox="1"/>
          <p:nvPr/>
        </p:nvSpPr>
        <p:spPr>
          <a:xfrm>
            <a:off x="906162" y="994886"/>
            <a:ext cx="518983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працягу ўсёй сваёй літаратурнай творчасці пісьменнік займаўся дакументалістыкай і публіцыстыкай, якую прысвячаў славутым беларускім дзеячам і</a:t>
            </a:r>
            <a:r>
              <a:rPr lang="pl-PL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мастакам, між іншым, Скарыну, Каліноўскаму, Купалу, Багдановічу. У сваіх нарысах, эсэ і артыкулах пісаў пра беларускую прыроду, гісторыю і культуру. </a:t>
            </a:r>
            <a:endParaRPr lang="pl-PL" sz="2800" dirty="0"/>
          </a:p>
        </p:txBody>
      </p:sp>
      <p:pic>
        <p:nvPicPr>
          <p:cNvPr id="7" name="Obraz 6" descr="Obraz zawierający ptak, tekst, ptak wodny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AB857F52-429B-693C-3388-9A6E6EDF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756921"/>
            <a:ext cx="5064760" cy="50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BBE255-9949-23D4-A861-80CA5ED2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792" y="1942804"/>
            <a:ext cx="7408240" cy="433987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24498E-E541-EB44-B610-B1CE2F6C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563" y="775569"/>
            <a:ext cx="3447880" cy="517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E475FCD-C479-351E-D588-DD57495CF0B8}"/>
              </a:ext>
            </a:extLst>
          </p:cNvPr>
          <p:cNvSpPr txBox="1"/>
          <p:nvPr/>
        </p:nvSpPr>
        <p:spPr>
          <a:xfrm>
            <a:off x="5519351" y="916181"/>
            <a:ext cx="4382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u="sng" dirty="0"/>
              <a:t>&lt;&lt;</a:t>
            </a:r>
            <a:r>
              <a:rPr lang="ru-RU" sz="4000" b="1" u="sng" dirty="0"/>
              <a:t>Багдановічу</a:t>
            </a:r>
            <a:r>
              <a:rPr lang="pl-PL" sz="4000" b="1" u="sng" dirty="0"/>
              <a:t>&gt;&gt;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01050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BD40BCD-543E-7F01-63E5-BF8C89165514}"/>
              </a:ext>
            </a:extLst>
          </p:cNvPr>
          <p:cNvSpPr txBox="1"/>
          <p:nvPr/>
        </p:nvSpPr>
        <p:spPr>
          <a:xfrm>
            <a:off x="734540" y="687035"/>
            <a:ext cx="6074856" cy="6007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buNone/>
            </a:pPr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беларускай літаратуры Уладзімір Караткевіч стаў заснавальнікам беларускай гістарычнай прозы еўрапейскага толку. У сваёй творчасці ён спалучыў дакладнасць гістарычнага даследавання з рамантычнай паэтычнасцю. Пісьменнік шырока выкарыстоўваў фальклор, легенды, паданні. Стыль ягоных твораў насычаны лірычнасцю, драматызмам, элементамі дэтэктыву і прыгодніцкай літаратуры.</a:t>
            </a: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57978AE-7C1D-1D04-EB0A-CBB5CE370FF7}"/>
              </a:ext>
            </a:extLst>
          </p:cNvPr>
          <p:cNvSpPr txBox="1"/>
          <p:nvPr/>
        </p:nvSpPr>
        <p:spPr>
          <a:xfrm>
            <a:off x="6096000" y="3167387"/>
            <a:ext cx="5404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https://www.youtube.com/watch?v=6Zzy5IJj0WA</a:t>
            </a:r>
          </a:p>
        </p:txBody>
      </p:sp>
      <p:pic>
        <p:nvPicPr>
          <p:cNvPr id="8" name="Obraz 7" descr="Obraz zawierający Ludzka twarz, tekst, ubrania, kobieta&#10;&#10;Zawartość wygenerowana przez AI może być niepoprawna.">
            <a:extLst>
              <a:ext uri="{FF2B5EF4-FFF2-40B4-BE49-F238E27FC236}">
                <a16:creationId xmlns:a16="http://schemas.microsoft.com/office/drawing/2014/main" id="{A5580196-2B99-6032-CE58-ACEEFD4D1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93" y="193336"/>
            <a:ext cx="4036540" cy="282242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F9A402A-6808-DA48-DC46-2563404ABDC4}"/>
              </a:ext>
            </a:extLst>
          </p:cNvPr>
          <p:cNvSpPr txBox="1"/>
          <p:nvPr/>
        </p:nvSpPr>
        <p:spPr>
          <a:xfrm>
            <a:off x="5799438" y="6287700"/>
            <a:ext cx="6277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https://www.youtube.com/watch?v=S7xnQlW9w2I&amp;t=12s</a:t>
            </a:r>
          </a:p>
        </p:txBody>
      </p:sp>
      <p:pic>
        <p:nvPicPr>
          <p:cNvPr id="12" name="Obraz 11" descr="Obraz zawierający ubrania, Ludzka twarz, tekst, kobieta&#10;&#10;Zawartość wygenerowana przez AI może być niepoprawna.">
            <a:extLst>
              <a:ext uri="{FF2B5EF4-FFF2-40B4-BE49-F238E27FC236}">
                <a16:creationId xmlns:a16="http://schemas.microsoft.com/office/drawing/2014/main" id="{43BED8E0-D5A4-BFFA-1683-1F7BDD462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93" y="3688341"/>
            <a:ext cx="4148524" cy="23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7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C02F0FA-FADD-C319-9F4D-5663F532E909}"/>
              </a:ext>
            </a:extLst>
          </p:cNvPr>
          <p:cNvSpPr txBox="1"/>
          <p:nvPr/>
        </p:nvSpPr>
        <p:spPr>
          <a:xfrm>
            <a:off x="749643" y="871399"/>
            <a:ext cx="6096000" cy="551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buNone/>
            </a:pPr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Караткевіч узняў беларускую літаратуру на новы ўзровень, стварыў нацыянальны гістарычны раман, умацаваў пачуццё годнасці за мінулае народа. Яго творы перакладзены на многія мовы, яны сталі асновай для тэатральных пастановак і кінафільмаў. Ён пакінуў пасля сябе магутную мастацкую і асветніцкую спадчыну, якая і сёння выхоўвае любоў да Беларусі.</a:t>
            </a: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Obraz zawierający tekst, Ludzka twarz, uśmiech, plakat&#10;&#10;Zawartość wygenerowana przez AI może być niepoprawna.">
            <a:extLst>
              <a:ext uri="{FF2B5EF4-FFF2-40B4-BE49-F238E27FC236}">
                <a16:creationId xmlns:a16="http://schemas.microsoft.com/office/drawing/2014/main" id="{835429AB-07E1-E4E4-320F-68F2FB4D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751841"/>
            <a:ext cx="4896802" cy="489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47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9496" y="4005064"/>
            <a:ext cx="8517632" cy="28083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dirty="0"/>
              <a:t>		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Віцебску,Оршы, Кіеве Уладзіміру Караткевічу пастаўлены помнікі. Яго імя прысвоена адной са школ у Оршы, у якой адкрыты літаратурны музей                                У. Караткевіча. У Мінску на доме, дзе жыў пісьменнік,                          усталявана мемарыяльная дошка.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280" t="3360"/>
          <a:stretch>
            <a:fillRect/>
          </a:stretch>
        </p:blipFill>
        <p:spPr bwMode="auto">
          <a:xfrm>
            <a:off x="1343473" y="0"/>
            <a:ext cx="3576291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8300" t="2950" r="26181"/>
          <a:stretch>
            <a:fillRect/>
          </a:stretch>
        </p:blipFill>
        <p:spPr bwMode="auto">
          <a:xfrm>
            <a:off x="4655840" y="0"/>
            <a:ext cx="309634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84" y="0"/>
            <a:ext cx="302433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2AEEC95-0666-D442-701A-8938BDE144BE}"/>
              </a:ext>
            </a:extLst>
          </p:cNvPr>
          <p:cNvSpPr txBox="1"/>
          <p:nvPr/>
        </p:nvSpPr>
        <p:spPr>
          <a:xfrm>
            <a:off x="2471351" y="1037968"/>
            <a:ext cx="7521146" cy="3353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be-BY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Спасылкі: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u="sng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https://kamunikat.org/karatkievicz-uladzimir</a:t>
            </a:r>
            <a:endParaRPr lang="pl-PL" sz="1800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u="sng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https://knihi.com/Uladzimir_Karatkievic/</a:t>
            </a:r>
            <a:endParaRPr lang="pl-PL" sz="1800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u="sng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http://www.belsoch.by/?p=viewlist&amp;aid=karatkevich</a:t>
            </a:r>
            <a:endParaRPr lang="pl-PL" sz="1800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u="sng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https://karotkizmest.by/%D0%B1%D0%B8%D0%BE%D0%B3%D1%80%D0%B0%D1%84%D0%B8%D0%B8/%D1%83%D0%BB%D0%B0%D0%B4%D0%B7%D1%96%D0%BC%D1%96%D1%80-%D0%BA%D0%B0%D1%80%D0%B0%D1%82%D0%BA%D0%B5%D0%B2%D1%96%D1%87.html</a:t>
            </a:r>
            <a:endParaRPr lang="pl-PL" sz="1800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26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D997946-31C1-6E47-7CB9-D24E44245090}"/>
              </a:ext>
            </a:extLst>
          </p:cNvPr>
          <p:cNvSpPr txBox="1"/>
          <p:nvPr/>
        </p:nvSpPr>
        <p:spPr>
          <a:xfrm>
            <a:off x="881449" y="727158"/>
            <a:ext cx="603833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Нарадзіўся 26 лістапада 1930 г. у горадзе Орша Віцебскай вобласці ў сям’і інтэлігентаў. </a:t>
            </a: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Прадзед з боку маці ўдзельнічаў у паўстанні 1863 - 1864 гадоў. Дзед У. Караткевіча, валодаў нязмернай духоўнай і фізічнай сілай. Ад яго будучы пісьменнік пачуў многа легенд, казак. Сын расстралянага паўстанца, ён перадаў унуку пачуцці патрыятызму, годнасці, характэрныя для іх роду.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Даў Валодзю ўрок натуральнай беларускасці.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ubrania, Ludzka twarz, osoba, człowiek&#10;&#10;Zawartość wygenerowana przez AI może być niepoprawna.">
            <a:extLst>
              <a:ext uri="{FF2B5EF4-FFF2-40B4-BE49-F238E27FC236}">
                <a16:creationId xmlns:a16="http://schemas.microsoft.com/office/drawing/2014/main" id="{ECABB586-5E2E-58CD-3A8F-29FB23FE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75" y="3288989"/>
            <a:ext cx="5345082" cy="3335331"/>
          </a:xfrm>
          <a:prstGeom prst="rect">
            <a:avLst/>
          </a:prstGeom>
        </p:spPr>
      </p:pic>
      <p:pic>
        <p:nvPicPr>
          <p:cNvPr id="4" name="Obraz 3" descr="Obraz zawierający tekst, woda, na wolnym powietrzu, dom&#10;&#10;Zawartość wygenerowana przez AI może być niepoprawna.">
            <a:extLst>
              <a:ext uri="{FF2B5EF4-FFF2-40B4-BE49-F238E27FC236}">
                <a16:creationId xmlns:a16="http://schemas.microsoft.com/office/drawing/2014/main" id="{CCBDECAD-D03C-D850-1C18-737FD90F8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75" y="233680"/>
            <a:ext cx="5342512" cy="30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65DAA2C-A5D3-4B6A-2EB9-697A86B400EE}"/>
              </a:ext>
            </a:extLst>
          </p:cNvPr>
          <p:cNvSpPr txBox="1"/>
          <p:nvPr/>
        </p:nvSpPr>
        <p:spPr>
          <a:xfrm>
            <a:off x="840260" y="830461"/>
            <a:ext cx="6096000" cy="501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 ўзросце 6 гадоў ён склаў першыя вершы, добра маляваў, меў таксама музычныя здольнасці. </a:t>
            </a:r>
            <a:r>
              <a:rPr lang="be-BY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1938 г. пайшоў у школу. Вайна прынесла ў яго дзяцінства эвакуацыю ў Расію. Пасля вызвалення Беларусі сям’я вярнулася ў Оршу. Школьныя гады пісьменніка адзначыліся чарговымі літаратурнымі спробамі і выданнем рукапіснага часопіса «Званочак».</a:t>
            </a: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C9E969-BF51-7042-173E-568743FB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724" y="894084"/>
            <a:ext cx="4020016" cy="541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0048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6CCBF67-8268-502A-35A4-A2A1D3C810E5}"/>
              </a:ext>
            </a:extLst>
          </p:cNvPr>
          <p:cNvSpPr txBox="1"/>
          <p:nvPr/>
        </p:nvSpPr>
        <p:spPr>
          <a:xfrm>
            <a:off x="897924" y="879639"/>
            <a:ext cx="6096000" cy="551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buNone/>
            </a:pPr>
            <a:r>
              <a:rPr lang="be-BY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1949 г. паступіў на рускае аддзяленне філалагічнага факультэта Кіеўскага ўніверсітэта. Там выявіўся яго шырокі кругагляд, цікавасць да гісторыі, асабліва да</a:t>
            </a:r>
            <a:r>
              <a:rPr lang="pl-PL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be-BY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паўстання 1863–1864 гг. Яшчэ ў студэнцкія часы задумаў пісаць гістарычныя аповесці, а ў 1950 г. свет пабачыў першы варыянт </a:t>
            </a:r>
            <a:r>
              <a:rPr lang="be-BY" sz="2800" i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Дзікага палявання караля Стаха</a:t>
            </a:r>
            <a:r>
              <a:rPr lang="be-BY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</a:t>
            </a:r>
            <a:r>
              <a:rPr lang="pl-PL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be-BY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1951 г. у</a:t>
            </a:r>
            <a:r>
              <a:rPr lang="pl-PL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be-BY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аршанскай газеце ўпершыню надрукаваны яго вершы.</a:t>
            </a: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Ludzka twarz, osoba, ubrania, portret&#10;&#10;Zawartość wygenerowana przez AI może być niepoprawna.">
            <a:extLst>
              <a:ext uri="{FF2B5EF4-FFF2-40B4-BE49-F238E27FC236}">
                <a16:creationId xmlns:a16="http://schemas.microsoft.com/office/drawing/2014/main" id="{8ECCA9B2-38D7-AC74-412F-9C07C6A79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87" y="3061406"/>
            <a:ext cx="3329870" cy="3329870"/>
          </a:xfrm>
          <a:prstGeom prst="rect">
            <a:avLst/>
          </a:prstGeom>
        </p:spPr>
      </p:pic>
      <p:pic>
        <p:nvPicPr>
          <p:cNvPr id="4" name="Obraz 3" descr="Obraz zawierający na wolnym powietrzu, niebo, budynek, drzewo&#10;&#10;Zawartość wygenerowana przez AI może być niepoprawna.">
            <a:extLst>
              <a:ext uri="{FF2B5EF4-FFF2-40B4-BE49-F238E27FC236}">
                <a16:creationId xmlns:a16="http://schemas.microsoft.com/office/drawing/2014/main" id="{DA2DABEB-6879-2C1B-22CF-DC7D1A5E3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43" y="611323"/>
            <a:ext cx="5010396" cy="24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6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4C9AEC1-3639-3F34-0834-6789180CB5FD}"/>
              </a:ext>
            </a:extLst>
          </p:cNvPr>
          <p:cNvSpPr txBox="1"/>
          <p:nvPr/>
        </p:nvSpPr>
        <p:spPr>
          <a:xfrm>
            <a:off x="864973" y="685452"/>
            <a:ext cx="7529384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1954 г. закончыў універсітэт, працаваў настаўнікам у Кіеўскай вобласці. Першае сур’ёзнае прызнанне прыйшло ў 1955 г., калі ў часопісе „Полымя” з’явіўся верш </a:t>
            </a:r>
            <a:r>
              <a:rPr lang="be-BY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Машэка</a:t>
            </a: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1956 г. жыў у Оршы, выкладаў, пісаў, увайшоў у літаратурнае жыццё Беларусі.</a:t>
            </a:r>
          </a:p>
          <a:p>
            <a:pPr algn="just"/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1958–1962 гг. вучыўся ў Маскве на Вышэйшых літаратурных і сцэнарных курсах. З 1962 г. жыў у Мінску, цалкам прысвяціўшы сябе літаратуры. У канцы 1960-х ажаніўся з Валянцінай Нікіцінай. У апошнія гады перажыў страты: смерць маці і жонкі, праблемы са здароўем. Памёр 25 ліпеня 1984 г. у Мінску, пахаваны на Усходніх могілках.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 descr="Obraz zawierający osoba, tekst, Ludzka twarz, portret&#10;&#10;Zawartość wygenerowana przez AI może być niepoprawna.">
            <a:extLst>
              <a:ext uri="{FF2B5EF4-FFF2-40B4-BE49-F238E27FC236}">
                <a16:creationId xmlns:a16="http://schemas.microsoft.com/office/drawing/2014/main" id="{A2C31BD3-90DE-4B3A-510D-C5D3F8AA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14" y="1222786"/>
            <a:ext cx="3298011" cy="45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7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4710">
            <a:off x="3822244" y="865129"/>
            <a:ext cx="1584176" cy="25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 l="4447"/>
          <a:stretch>
            <a:fillRect/>
          </a:stretch>
        </p:blipFill>
        <p:spPr bwMode="auto">
          <a:xfrm rot="999327">
            <a:off x="7673639" y="3964816"/>
            <a:ext cx="154724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16994">
            <a:off x="3120141" y="3771017"/>
            <a:ext cx="1709353" cy="212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4252" t="2318" r="10710" b="6482"/>
          <a:stretch>
            <a:fillRect/>
          </a:stretch>
        </p:blipFill>
        <p:spPr bwMode="auto">
          <a:xfrm rot="706981">
            <a:off x="8678948" y="732476"/>
            <a:ext cx="131776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7611" t="2746" r="16281" b="6630"/>
          <a:stretch>
            <a:fillRect/>
          </a:stretch>
        </p:blipFill>
        <p:spPr bwMode="auto">
          <a:xfrm rot="21252952">
            <a:off x="6284082" y="687209"/>
            <a:ext cx="14401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9090" t="3045" r="9091" b="5611"/>
          <a:stretch>
            <a:fillRect/>
          </a:stretch>
        </p:blipFill>
        <p:spPr bwMode="auto">
          <a:xfrm rot="20866071">
            <a:off x="1761928" y="1106049"/>
            <a:ext cx="1440160" cy="24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6224" y="3916577"/>
            <a:ext cx="1486418" cy="234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6760" y="2132856"/>
            <a:ext cx="9381728" cy="19750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/>
              <a:t>ТВОРЧАСЦЬ </a:t>
            </a:r>
            <a:br>
              <a:rPr lang="pl-PL" sz="9600" b="1" dirty="0"/>
            </a:br>
            <a:r>
              <a:rPr lang="ru-RU" sz="9600" b="1" dirty="0"/>
              <a:t>КАРАТКЕВІЧА</a:t>
            </a:r>
            <a:endParaRPr lang="pl-PL" sz="96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0876" y="1652842"/>
            <a:ext cx="8229600" cy="457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85000"/>
              <a:buNone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Выйшлі чатыры зборнікі паэзіі паэта: </a:t>
            </a:r>
            <a:endParaRPr lang="pl-PL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85000"/>
              <a:buFont typeface="Arial" pitchFamily="34" charset="0"/>
              <a:buChar char="•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«Матчына душа» (1958), </a:t>
            </a:r>
            <a:endParaRPr lang="pl-PL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85000"/>
              <a:buFont typeface="Arial" pitchFamily="34" charset="0"/>
              <a:buChar char="•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«Вячэрнія ветразі» (вершы і паэма, 1960), </a:t>
            </a:r>
            <a:endParaRPr lang="pl-PL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85000"/>
              <a:buFont typeface="Arial" pitchFamily="34" charset="0"/>
              <a:buChar char="•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«Мая Іліяда» (1969),</a:t>
            </a:r>
            <a:endParaRPr lang="pl-PL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85000"/>
              <a:buFont typeface="Arial" pitchFamily="34" charset="0"/>
              <a:buChar char="•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«Быў. Ёсць. Буду.» (вершы і паэмы, 1986)</a:t>
            </a:r>
            <a:r>
              <a:rPr lang="pl-PL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811524" y="698735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Паэзіі Караткевіч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ўласціва яркая вобразнасць, глыбіня філасофскага роздуму.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książka, pismo odręczne, tekst, obraz&#10;&#10;Zawartość wygenerowana przez AI może być niepoprawna.">
            <a:extLst>
              <a:ext uri="{FF2B5EF4-FFF2-40B4-BE49-F238E27FC236}">
                <a16:creationId xmlns:a16="http://schemas.microsoft.com/office/drawing/2014/main" id="{38F4E7EC-303B-B8FF-CD4F-0C85B5083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99" y="4326261"/>
            <a:ext cx="1833354" cy="2471938"/>
          </a:xfrm>
          <a:prstGeom prst="rect">
            <a:avLst/>
          </a:prstGeom>
        </p:spPr>
      </p:pic>
      <p:pic>
        <p:nvPicPr>
          <p:cNvPr id="7" name="Obraz 6" descr="Obraz zawierający tekst, pismo odręczne, drzewo, woda&#10;&#10;Zawartość wygenerowana przez AI może być niepoprawna.">
            <a:extLst>
              <a:ext uri="{FF2B5EF4-FFF2-40B4-BE49-F238E27FC236}">
                <a16:creationId xmlns:a16="http://schemas.microsoft.com/office/drawing/2014/main" id="{A7C8DF66-C845-8457-8AA1-DC9FE3609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84" y="4326261"/>
            <a:ext cx="2143715" cy="2471938"/>
          </a:xfrm>
          <a:prstGeom prst="rect">
            <a:avLst/>
          </a:prstGeom>
        </p:spPr>
      </p:pic>
      <p:pic>
        <p:nvPicPr>
          <p:cNvPr id="9" name="Obraz 8" descr="Obraz zawierający Ludzka twarz, rysowanie, ilustracja, szkic&#10;&#10;Zawartość wygenerowana przez AI może być niepoprawna.">
            <a:extLst>
              <a:ext uri="{FF2B5EF4-FFF2-40B4-BE49-F238E27FC236}">
                <a16:creationId xmlns:a16="http://schemas.microsoft.com/office/drawing/2014/main" id="{1659D109-7D90-D473-0802-48893301A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756686" y="4326261"/>
            <a:ext cx="1759196" cy="2471938"/>
          </a:xfrm>
          <a:prstGeom prst="rect">
            <a:avLst/>
          </a:prstGeom>
        </p:spPr>
      </p:pic>
      <p:pic>
        <p:nvPicPr>
          <p:cNvPr id="11" name="Obraz 10" descr="Obraz zawierający tekst, Czcionka, zrzut ekranu, książka&#10;&#10;Zawartość wygenerowana przez AI może być niepoprawna.">
            <a:extLst>
              <a:ext uri="{FF2B5EF4-FFF2-40B4-BE49-F238E27FC236}">
                <a16:creationId xmlns:a16="http://schemas.microsoft.com/office/drawing/2014/main" id="{101EAB27-CB0C-3616-2541-B6CB759D7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90" y="4326261"/>
            <a:ext cx="1644862" cy="2503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BC802F9-7AB8-041F-743A-665621D8F96F}"/>
              </a:ext>
            </a:extLst>
          </p:cNvPr>
          <p:cNvSpPr txBox="1"/>
          <p:nvPr/>
        </p:nvSpPr>
        <p:spPr>
          <a:xfrm>
            <a:off x="1079156" y="781216"/>
            <a:ext cx="1003368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Быў. Ёсць. Буду.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Таму, што заўжды, як пракляты,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Жыву бяздоннай трывогай,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Таму, што сэрца маё распята</a:t>
            </a:r>
          </a:p>
          <a:p>
            <a:pPr algn="ctr">
              <a:buNone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ўсе мільярды двухногіх.</a:t>
            </a:r>
          </a:p>
          <a:p>
            <a:pPr>
              <a:buNone/>
            </a:pPr>
            <a:endParaRPr lang="be-B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Гэтыя словы якраз і перадаюць Вечнасць. Усё адлічваецца ад дзеяслова цяперашняга часу – ёсць. Без яго няма «быў», як няма і «буду», няма вечнасці. Толькі ўсведамленне зробленага для людзей, для «жывых» і «тых, што сканалі», дае права спадзявацца на несмяротнасць. Лірычны герой верша заслужыў гэтае права на вечнасць, бо жыў трывогамі за лёс чалавецтва.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23164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Уладзімір Караткевіч. ＂Быў. Ёсць. Буду...＂-zlPd2nBEG3k">
            <a:hlinkClick r:id="" action="ppaction://media"/>
            <a:extLst>
              <a:ext uri="{FF2B5EF4-FFF2-40B4-BE49-F238E27FC236}">
                <a16:creationId xmlns:a16="http://schemas.microsoft.com/office/drawing/2014/main" id="{97CBACEB-B646-11B8-C77D-801F76B09B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6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Pryzmatyczny</Template>
  <TotalTime>188</TotalTime>
  <Words>1057</Words>
  <Application>Microsoft Office PowerPoint</Application>
  <PresentationFormat>Panoramiczny</PresentationFormat>
  <Paragraphs>46</Paragraphs>
  <Slides>18</Slides>
  <Notes>5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Aharoni</vt:lpstr>
      <vt:lpstr>Aptos</vt:lpstr>
      <vt:lpstr>Arial</vt:lpstr>
      <vt:lpstr>Avenir Next LT Pro</vt:lpstr>
      <vt:lpstr>Calibri</vt:lpstr>
      <vt:lpstr>Times New Roman</vt:lpstr>
      <vt:lpstr>PrismaticVTI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ТВОРЧАСЦЬ  КАРАТКЕВІЧА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Karczewski</dc:creator>
  <cp:lastModifiedBy>Jan Karczewski</cp:lastModifiedBy>
  <cp:revision>23</cp:revision>
  <dcterms:created xsi:type="dcterms:W3CDTF">2025-10-02T18:33:30Z</dcterms:created>
  <dcterms:modified xsi:type="dcterms:W3CDTF">2025-10-05T05:17:58Z</dcterms:modified>
</cp:coreProperties>
</file>